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69" r:id="rId2"/>
    <p:sldId id="257" r:id="rId3"/>
    <p:sldId id="258" r:id="rId4"/>
    <p:sldId id="273" r:id="rId5"/>
    <p:sldId id="259" r:id="rId6"/>
    <p:sldId id="260" r:id="rId7"/>
    <p:sldId id="261" r:id="rId8"/>
    <p:sldId id="274" r:id="rId9"/>
    <p:sldId id="263" r:id="rId10"/>
    <p:sldId id="272" r:id="rId11"/>
    <p:sldId id="267" r:id="rId12"/>
    <p:sldId id="270" r:id="rId13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136794"/>
              <a:satOff val="-2150"/>
              <a:lumOff val="15693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3">
              <a:alpha val="35000"/>
            </a:scheme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64"/>
  </p:normalViewPr>
  <p:slideViewPr>
    <p:cSldViewPr snapToGrid="0" snapToObjects="1">
      <p:cViewPr varScale="1">
        <p:scale>
          <a:sx n="79" d="100"/>
          <a:sy n="79" d="100"/>
        </p:scale>
        <p:origin x="456" y="200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0" name="Shape 1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6784270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8" name="Shape 16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125000"/>
              </a:lnSpc>
              <a:defRPr sz="1100">
                <a:latin typeface="Avenir"/>
                <a:ea typeface="Avenir"/>
                <a:cs typeface="Avenir"/>
                <a:sym typeface="Avenir Roman"/>
              </a:defRPr>
            </a:pPr>
            <a:r>
              <a:t>McKinsey Quarterly. 2008. Creating Organizational Transformations. July.</a:t>
            </a:r>
          </a:p>
          <a:p>
            <a:pPr>
              <a:lnSpc>
                <a:spcPct val="125000"/>
              </a:lnSpc>
              <a:defRPr sz="1100">
                <a:latin typeface="Avenir"/>
                <a:ea typeface="Avenir"/>
                <a:cs typeface="Avenir"/>
                <a:sym typeface="Avenir Roman"/>
              </a:defRPr>
            </a:pPr>
            <a:endParaRPr/>
          </a:p>
          <a:p>
            <a:pPr>
              <a:lnSpc>
                <a:spcPct val="125000"/>
              </a:lnSpc>
              <a:defRPr sz="1100">
                <a:latin typeface="Avenir"/>
                <a:ea typeface="Avenir"/>
                <a:cs typeface="Avenir"/>
                <a:sym typeface="Avenir Roman"/>
              </a:defRPr>
            </a:pPr>
            <a:r>
              <a:t>McKinsey Global Survey Results. 2010. What Successful Transformations Share.</a:t>
            </a:r>
          </a:p>
          <a:p>
            <a:pPr>
              <a:lnSpc>
                <a:spcPct val="125000"/>
              </a:lnSpc>
              <a:defRPr sz="1100">
                <a:latin typeface="Avenir"/>
                <a:ea typeface="Avenir"/>
                <a:cs typeface="Avenir"/>
                <a:sym typeface="Avenir Roman"/>
              </a:defRPr>
            </a:pPr>
            <a:endParaRPr/>
          </a:p>
          <a:p>
            <a:pPr>
              <a:lnSpc>
                <a:spcPct val="125000"/>
              </a:lnSpc>
              <a:defRPr sz="1100">
                <a:latin typeface="Avenir"/>
                <a:ea typeface="Avenir"/>
                <a:cs typeface="Avenir"/>
                <a:sym typeface="Avenir Roman"/>
              </a:defRPr>
            </a:pPr>
            <a:r>
              <a:t>McKinsey. 2015. How to Beat the Transformation Odds.(blandt andet baseret på Global survey results 2014)</a:t>
            </a:r>
          </a:p>
          <a:p>
            <a:pPr>
              <a:lnSpc>
                <a:spcPct val="125000"/>
              </a:lnSpc>
              <a:defRPr sz="1100">
                <a:latin typeface="Avenir"/>
                <a:ea typeface="Avenir"/>
                <a:cs typeface="Avenir"/>
                <a:sym typeface="Avenir Roman"/>
              </a:defRPr>
            </a:pPr>
            <a:endParaRPr/>
          </a:p>
          <a:p>
            <a:pPr>
              <a:lnSpc>
                <a:spcPct val="125000"/>
              </a:lnSpc>
              <a:defRPr sz="1100">
                <a:latin typeface="Avenir"/>
                <a:ea typeface="Avenir"/>
                <a:cs typeface="Avenir"/>
                <a:sym typeface="Avenir Roman"/>
              </a:defRPr>
            </a:pPr>
            <a:r>
              <a:t>Economist 2013: 13% implementerer succesfuldt 73 % af deres strategiske initiativer. 7 out of 10 strategic initiatives within the last 3 years are successfully implemented.The other 87 percent of C-suite leaders on average reports a success rate of 53 percent</a:t>
            </a:r>
          </a:p>
          <a:p>
            <a:pPr>
              <a:lnSpc>
                <a:spcPct val="125000"/>
              </a:lnSpc>
              <a:defRPr sz="1100">
                <a:latin typeface="Avenir"/>
                <a:ea typeface="Avenir"/>
                <a:cs typeface="Avenir"/>
                <a:sym typeface="Avenir Roman"/>
              </a:defRPr>
            </a:pPr>
            <a:r>
              <a:t>IBM. 20 pct dårligste=8 ud af 100 lykkes / 60 pct: 4 ud af 10 lykkes / 20 pct. 8 ud af 10 lykkes (time/budget/specifications)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2" name="Shape 19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Ejerskab til formålet med indsatsen (tillid til beslutningen/strategien)+engageret i udvikle og afprøve løsninger: 8 ud af 10 lykkedes (McKinsey 2010: 2512 topledere/senior management verden over). </a:t>
            </a:r>
          </a:p>
          <a:p>
            <a:r>
              <a:t>“What Succesfull Transformations Share”. Passer fint med holdning og adfærd-kategorierne som Kim og Mauborgne fandt i deres analyser af strategiformationsprocesser i 19 multinationale selskaber. </a:t>
            </a:r>
          </a:p>
          <a:p>
            <a:r>
              <a:t>Fair proces=beslutningskvalitet, implementeringskvalitet, implementeringshastighed. 8 ud af 10 transformations skaber mere "step change in performance".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Shape 33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33" name="Shape 33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lnSpc>
                <a:spcPct val="125000"/>
              </a:lnSpc>
              <a:defRPr sz="2400">
                <a:latin typeface="Avenir"/>
                <a:ea typeface="Avenir"/>
                <a:cs typeface="Avenir"/>
                <a:sym typeface="Avenir Roman"/>
              </a:defRPr>
            </a:lvl1pPr>
          </a:lstStyle>
          <a:p>
            <a:r>
              <a:t>Forklar:+specifikke forventninger (fx gør jeres bedste. Finder, drøfter og løser problemer der opstår. Problemer I ikke kan løse, tages videre af ledelsen).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5" name="Shape 15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team psychological safety-a shared belief held by members of a team that the team is safe for interper- sonal risktaking. psychological safety is associated</a:t>
            </a:r>
          </a:p>
          <a:p>
            <a:r>
              <a:t>with learning behavior. learning behaviour is accociated with team performance</a:t>
            </a:r>
          </a:p>
          <a:p>
            <a:r>
              <a:t>GOOGLE REWORK</a:t>
            </a:r>
          </a:p>
          <a:p>
            <a:r>
              <a:t>Signs​ ​that​ ​your​ ​team​ ​needs​ ​to​ ​improve​ ​psychological​ ​safety:</a:t>
            </a:r>
          </a:p>
          <a:p>
            <a:r>
              <a:t>● Fear​ ​of​ ​asking​ ​for​ ​or​ ​giving​ ​constructive​ ​feedback</a:t>
            </a:r>
          </a:p>
          <a:p>
            <a:r>
              <a:t>● Hesitance​ ​around​ ​expressing​ ​divergent​ ​ideas​ ​and​ ​asking​ ​“silly”​ ​questions</a:t>
            </a:r>
          </a:p>
          <a:p>
            <a:r>
              <a:t>​Questions​ ​to​ ​ask​ ​yourself:</a:t>
            </a:r>
          </a:p>
          <a:p>
            <a:r>
              <a:t>● Do​ ​all​ ​team​ ​members​ ​feel​ ​comfortable​ ​brainstorming​ ​in​ ​front​ ​of​ ​each​ ​other?</a:t>
            </a:r>
          </a:p>
          <a:p>
            <a:r>
              <a:t>● Do​ ​all​ ​team​ ​members​ ​feel​ ​they​ ​can​ ​fail​ ​openly,​ ​or​ ​will​ ​they​ ​feel​ ​shunned?</a:t>
            </a:r>
          </a:p>
          <a:p>
            <a:endParaRPr/>
          </a:p>
          <a:p>
            <a:endParaRPr/>
          </a:p>
          <a:p>
            <a:endParaRPr/>
          </a:p>
          <a:p>
            <a:r>
              <a:t>1. If youmake a mistake on this team,itisoftenheldagainstyou.</a:t>
            </a:r>
          </a:p>
          <a:p>
            <a:r>
              <a:t>2. Membersofthisteamareabletobringupproblemsandtoughissues.</a:t>
            </a:r>
          </a:p>
          <a:p>
            <a:r>
              <a:t>3. Peopleonthisteamsometimesrejectothersforbeingdifferent.</a:t>
            </a:r>
          </a:p>
          <a:p>
            <a:r>
              <a:t>4. Itissafetotakeariskonthisteam.</a:t>
            </a:r>
          </a:p>
          <a:p>
            <a:r>
              <a:t>5. Itisdifficultoaskothermembersofthisteamforhelp.</a:t>
            </a:r>
          </a:p>
          <a:p>
            <a:r>
              <a:t>6. Nooneonthisteamwoulddeliberatelyactinawaythatunderminesmyefforts.</a:t>
            </a:r>
          </a:p>
          <a:p>
            <a:r>
              <a:t>7. Workingwithmembersofthisteam,myuniqueskillsandtalentsarevaluedandutilized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 &amp; u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Titeltekst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vandr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13"/>
          </p:nvPr>
        </p:nvSpPr>
        <p:spPr>
          <a:xfrm>
            <a:off x="1619250" y="660400"/>
            <a:ext cx="9758016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centrer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lodr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6718299" y="638919"/>
            <a:ext cx="5325770" cy="82169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Titeltekst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øver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&amp; 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punkter &amp;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231900" indent="-342900">
              <a:spcBef>
                <a:spcPts val="3200"/>
              </a:spcBef>
              <a:defRPr sz="2800"/>
            </a:lvl3pPr>
            <a:lvl4pPr marL="1676400" indent="-342900">
              <a:spcBef>
                <a:spcPts val="3200"/>
              </a:spcBef>
              <a:defRPr sz="2800"/>
            </a:lvl4pPr>
            <a:lvl5pPr marL="2120900" indent="-342900">
              <a:spcBef>
                <a:spcPts val="3200"/>
              </a:spcBef>
              <a:defRPr sz="28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ktte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3 pr. 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6731000" y="4965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6731000" y="635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9525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 i="1"/>
            </a:lvl1pPr>
          </a:lstStyle>
          <a:p>
            <a:r>
              <a:t>–Jon Hansen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r>
              <a:t>“Skriv et citat her”.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-3175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om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>
            <a:spLocks noGrp="1"/>
          </p:cNvSpPr>
          <p:nvPr>
            <p:ph type="pic" idx="13"/>
          </p:nvPr>
        </p:nvSpPr>
        <p:spPr>
          <a:xfrm>
            <a:off x="0" y="0"/>
            <a:ext cx="12999418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33" name="Shape 133"/>
          <p:cNvSpPr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Titeltekst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311798" y="925830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3" r:id="rId14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t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3" Type="http://schemas.openxmlformats.org/officeDocument/2006/relationships/image" Target="../media/image31.png"/><Relationship Id="rId7" Type="http://schemas.openxmlformats.org/officeDocument/2006/relationships/image" Target="../media/image32.jpg"/><Relationship Id="rId2" Type="http://schemas.openxmlformats.org/officeDocument/2006/relationships/image" Target="../media/image30.tif"/><Relationship Id="rId1" Type="http://schemas.openxmlformats.org/officeDocument/2006/relationships/slideLayout" Target="../slideLayouts/slideLayout14.xml"/><Relationship Id="rId6" Type="http://schemas.openxmlformats.org/officeDocument/2006/relationships/hyperlink" Target="http://www.fairproces.dk" TargetMode="External"/><Relationship Id="rId5" Type="http://schemas.openxmlformats.org/officeDocument/2006/relationships/hyperlink" Target="mailto:fairproces@fairproces.dk" TargetMode="External"/><Relationship Id="rId4" Type="http://schemas.openxmlformats.org/officeDocument/2006/relationships/hyperlink" Target="http://fairproces.d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0"/>
            <a:ext cx="66040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495396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/>
          <p:nvPr/>
        </p:nvSpPr>
        <p:spPr>
          <a:xfrm>
            <a:off x="1427303" y="4676549"/>
            <a:ext cx="6886076" cy="223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14000"/>
            </a:pPr>
            <a:r>
              <a:rPr>
                <a:solidFill>
                  <a:srgbClr val="A4D87E"/>
                </a:solidFill>
              </a:rPr>
              <a:t>3</a:t>
            </a:r>
            <a:r>
              <a:t>:10</a:t>
            </a:r>
          </a:p>
        </p:txBody>
      </p:sp>
      <p:sp>
        <p:nvSpPr>
          <p:cNvPr id="162" name="Shape 162"/>
          <p:cNvSpPr/>
          <p:nvPr/>
        </p:nvSpPr>
        <p:spPr>
          <a:xfrm>
            <a:off x="5789147" y="980725"/>
            <a:ext cx="6886075" cy="223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14000"/>
            </a:pPr>
            <a:r>
              <a:rPr>
                <a:solidFill>
                  <a:srgbClr val="A4D87E"/>
                </a:solidFill>
              </a:rPr>
              <a:t>8</a:t>
            </a:r>
            <a:r>
              <a:t>:10</a:t>
            </a:r>
          </a:p>
        </p:txBody>
      </p:sp>
      <p:pic>
        <p:nvPicPr>
          <p:cNvPr id="165" name="Billede 164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331736" y="2592297"/>
            <a:ext cx="1756473" cy="1696523"/>
          </a:xfrm>
          <a:prstGeom prst="rect">
            <a:avLst/>
          </a:prstGeom>
        </p:spPr>
      </p:pic>
      <p:sp>
        <p:nvSpPr>
          <p:cNvPr id="164" name="Shape 164"/>
          <p:cNvSpPr/>
          <p:nvPr/>
        </p:nvSpPr>
        <p:spPr>
          <a:xfrm>
            <a:off x="120850" y="7997024"/>
            <a:ext cx="8168426" cy="1482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"/>
                <a:ea typeface="Avenir"/>
                <a:cs typeface="Avenir"/>
                <a:sym typeface="Avenir Roman"/>
              </a:defRPr>
            </a:pPr>
            <a:r>
              <a:t>Se fx. Smith: Success Rates for Different Kind of Organizational Change. Performance Improvement vol. 41. No.2. January 2002.</a:t>
            </a:r>
          </a:p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"/>
                <a:ea typeface="Avenir"/>
                <a:cs typeface="Avenir"/>
                <a:sym typeface="Avenir Roman"/>
              </a:defRPr>
            </a:pPr>
            <a:r>
              <a:t>McKinsey Quarterly: Creating Organizational Transformations. July 2008.</a:t>
            </a:r>
          </a:p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"/>
                <a:ea typeface="Avenir"/>
                <a:cs typeface="Avenir"/>
                <a:sym typeface="Avenir Roman"/>
              </a:defRPr>
            </a:pPr>
            <a:r>
              <a:t>IBM. 2008. Making Change Work.</a:t>
            </a:r>
            <a:endParaRPr sz="1200">
              <a:latin typeface="Palatino"/>
              <a:ea typeface="Palatino"/>
              <a:cs typeface="Palatino"/>
              <a:sym typeface="Palatino"/>
            </a:endParaRPr>
          </a:p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"/>
                <a:ea typeface="Avenir"/>
                <a:cs typeface="Avenir"/>
                <a:sym typeface="Avenir Roman"/>
              </a:defRPr>
            </a:pPr>
            <a:r>
              <a:t>McKinsey Global Survey 2012, 2014 &amp; McKinsey. 2015. How to Beat the Transformation Odds</a:t>
            </a:r>
          </a:p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"/>
                <a:ea typeface="Avenir"/>
                <a:cs typeface="Avenir"/>
                <a:sym typeface="Avenir Roman"/>
              </a:defRPr>
            </a:pPr>
            <a:r>
              <a:t>Edwards. 2014. Evalueringsrapport. Projekt relationel koordinering</a:t>
            </a:r>
          </a:p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"/>
                <a:ea typeface="Avenir"/>
                <a:cs typeface="Avenir"/>
                <a:sym typeface="Avenir Roman"/>
              </a:defRPr>
            </a:pPr>
            <a:r>
              <a:t>The Economist Intelligence Unit (2013): Why Good Strategies Fail. </a:t>
            </a: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/>
          <p:nvPr/>
        </p:nvSpPr>
        <p:spPr>
          <a:xfrm>
            <a:off x="181794" y="2168108"/>
            <a:ext cx="4078972" cy="2989809"/>
          </a:xfrm>
          <a:prstGeom prst="rect">
            <a:avLst/>
          </a:prstGeom>
          <a:gradFill>
            <a:gsLst>
              <a:gs pos="0">
                <a:srgbClr val="1B8D14"/>
              </a:gs>
              <a:gs pos="100000">
                <a:srgbClr val="1C4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>
              <a:defRPr sz="2600"/>
            </a:pPr>
            <a:r>
              <a:rPr dirty="0" err="1"/>
              <a:t>Ramme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retning</a:t>
            </a:r>
            <a:endParaRPr dirty="0"/>
          </a:p>
          <a:p>
            <a:pPr>
              <a:defRPr sz="2600"/>
            </a:pPr>
            <a:r>
              <a:rPr dirty="0" err="1"/>
              <a:t>Involvering</a:t>
            </a:r>
            <a:endParaRPr dirty="0"/>
          </a:p>
          <a:p>
            <a:pPr>
              <a:defRPr sz="2600"/>
            </a:pPr>
            <a:r>
              <a:rPr dirty="0" err="1"/>
              <a:t>Forklaring</a:t>
            </a:r>
            <a:endParaRPr lang="da-DK" dirty="0"/>
          </a:p>
          <a:p>
            <a:pPr>
              <a:defRPr sz="2600"/>
            </a:pPr>
            <a:r>
              <a:rPr lang="da-DK" dirty="0"/>
              <a:t>Opfølgning</a:t>
            </a:r>
            <a:endParaRPr dirty="0"/>
          </a:p>
        </p:txBody>
      </p:sp>
      <p:sp>
        <p:nvSpPr>
          <p:cNvPr id="171" name="Shape 171"/>
          <p:cNvSpPr/>
          <p:nvPr/>
        </p:nvSpPr>
        <p:spPr>
          <a:xfrm>
            <a:off x="188473" y="5910037"/>
            <a:ext cx="4065614" cy="2941856"/>
          </a:xfrm>
          <a:prstGeom prst="rect">
            <a:avLst/>
          </a:prstGeom>
          <a:gradFill>
            <a:gsLst>
              <a:gs pos="0">
                <a:srgbClr val="830B13"/>
              </a:gs>
              <a:gs pos="100000">
                <a:srgbClr val="5D0407"/>
              </a:gs>
            </a:gsLst>
            <a:lin ang="5400000"/>
          </a:gradFill>
          <a:ln w="50800">
            <a:solidFill>
              <a:srgbClr val="FFFFFF"/>
            </a:solidFill>
            <a:miter lim="400000"/>
          </a:ln>
          <a:effectLst>
            <a:outerShdw blurRad="76200" dist="25400" dir="5400000" rotWithShape="0">
              <a:srgbClr val="000000">
                <a:alpha val="8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600"/>
            </a:lvl1pPr>
          </a:lstStyle>
          <a:p>
            <a:r>
              <a:t>Ledelsen overtræder mindst et princip</a:t>
            </a:r>
          </a:p>
        </p:txBody>
      </p:sp>
      <p:sp>
        <p:nvSpPr>
          <p:cNvPr id="172" name="Shape 172"/>
          <p:cNvSpPr/>
          <p:nvPr/>
        </p:nvSpPr>
        <p:spPr>
          <a:xfrm>
            <a:off x="4462913" y="2168107"/>
            <a:ext cx="4078972" cy="2989810"/>
          </a:xfrm>
          <a:prstGeom prst="rect">
            <a:avLst/>
          </a:prstGeom>
          <a:gradFill>
            <a:gsLst>
              <a:gs pos="0">
                <a:srgbClr val="1B8D14"/>
              </a:gs>
              <a:gs pos="100000">
                <a:srgbClr val="1C4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>
              <a:defRPr sz="2600"/>
            </a:pPr>
            <a:r>
              <a:t>Tillid til:</a:t>
            </a:r>
          </a:p>
          <a:p>
            <a:pPr>
              <a:defRPr sz="2600"/>
            </a:pPr>
            <a:r>
              <a:t>Lederen</a:t>
            </a:r>
          </a:p>
          <a:p>
            <a:pPr>
              <a:defRPr sz="2600"/>
            </a:pPr>
            <a:r>
              <a:t>Beslutningen</a:t>
            </a:r>
          </a:p>
          <a:p>
            <a:pPr>
              <a:defRPr sz="2600"/>
            </a:pPr>
            <a:r>
              <a:t>Strategien</a:t>
            </a:r>
          </a:p>
        </p:txBody>
      </p:sp>
      <p:sp>
        <p:nvSpPr>
          <p:cNvPr id="173" name="Shape 173"/>
          <p:cNvSpPr/>
          <p:nvPr/>
        </p:nvSpPr>
        <p:spPr>
          <a:xfrm>
            <a:off x="8744032" y="2168108"/>
            <a:ext cx="4078972" cy="2989809"/>
          </a:xfrm>
          <a:prstGeom prst="rect">
            <a:avLst/>
          </a:prstGeom>
          <a:gradFill>
            <a:gsLst>
              <a:gs pos="0">
                <a:srgbClr val="1B8D14"/>
              </a:gs>
              <a:gs pos="100000">
                <a:srgbClr val="1C4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600"/>
            </a:lvl1pPr>
          </a:lstStyle>
          <a:p>
            <a:r>
              <a:t>Aktiv og frivillig i udvikling og afprøvning af løsninger</a:t>
            </a:r>
          </a:p>
        </p:txBody>
      </p:sp>
      <p:sp>
        <p:nvSpPr>
          <p:cNvPr id="174" name="Shape 174"/>
          <p:cNvSpPr/>
          <p:nvPr/>
        </p:nvSpPr>
        <p:spPr>
          <a:xfrm>
            <a:off x="4469592" y="5910037"/>
            <a:ext cx="4065613" cy="2941856"/>
          </a:xfrm>
          <a:prstGeom prst="rect">
            <a:avLst/>
          </a:prstGeom>
          <a:gradFill>
            <a:gsLst>
              <a:gs pos="0">
                <a:srgbClr val="830B13"/>
              </a:gs>
              <a:gs pos="100000">
                <a:srgbClr val="5D0407"/>
              </a:gs>
            </a:gsLst>
            <a:lin ang="5400000"/>
          </a:gradFill>
          <a:ln w="50800">
            <a:solidFill>
              <a:srgbClr val="FFFFFF"/>
            </a:solidFill>
            <a:miter lim="400000"/>
          </a:ln>
          <a:effectLst>
            <a:outerShdw blurRad="76200" dist="25400" dir="5400000" rotWithShape="0">
              <a:srgbClr val="000000">
                <a:alpha val="8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>
              <a:defRPr sz="2600"/>
            </a:pPr>
            <a:r>
              <a:t>Mistillid til:</a:t>
            </a:r>
          </a:p>
          <a:p>
            <a:pPr>
              <a:defRPr sz="2600"/>
            </a:pPr>
            <a:r>
              <a:t>Lederen</a:t>
            </a:r>
          </a:p>
          <a:p>
            <a:pPr>
              <a:defRPr sz="2600"/>
            </a:pPr>
            <a:r>
              <a:t>Beslutningen</a:t>
            </a:r>
          </a:p>
          <a:p>
            <a:pPr>
              <a:defRPr sz="2600"/>
            </a:pPr>
            <a:r>
              <a:t>Strategien</a:t>
            </a:r>
          </a:p>
        </p:txBody>
      </p:sp>
      <p:sp>
        <p:nvSpPr>
          <p:cNvPr id="175" name="Shape 175"/>
          <p:cNvSpPr/>
          <p:nvPr/>
        </p:nvSpPr>
        <p:spPr>
          <a:xfrm>
            <a:off x="8750710" y="5910038"/>
            <a:ext cx="4065614" cy="2941856"/>
          </a:xfrm>
          <a:prstGeom prst="rect">
            <a:avLst/>
          </a:prstGeom>
          <a:gradFill>
            <a:gsLst>
              <a:gs pos="0">
                <a:srgbClr val="830B13"/>
              </a:gs>
              <a:gs pos="100000">
                <a:srgbClr val="5D0407"/>
              </a:gs>
            </a:gsLst>
            <a:lin ang="5400000"/>
          </a:gradFill>
          <a:ln w="50800">
            <a:solidFill>
              <a:srgbClr val="FFFFFF"/>
            </a:solidFill>
            <a:miter lim="400000"/>
          </a:ln>
          <a:effectLst>
            <a:outerShdw blurRad="76200" dist="25400" dir="5400000" rotWithShape="0">
              <a:srgbClr val="000000">
                <a:alpha val="8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600"/>
            </a:lvl1pPr>
          </a:lstStyle>
          <a:p>
            <a:r>
              <a:t>Passiv eller modvillig i implementering af beslutninger</a:t>
            </a:r>
          </a:p>
        </p:txBody>
      </p:sp>
      <p:sp>
        <p:nvSpPr>
          <p:cNvPr id="176" name="Shape 176"/>
          <p:cNvSpPr/>
          <p:nvPr/>
        </p:nvSpPr>
        <p:spPr>
          <a:xfrm>
            <a:off x="219296" y="1228107"/>
            <a:ext cx="4003968" cy="7493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Proces</a:t>
            </a:r>
          </a:p>
        </p:txBody>
      </p:sp>
      <p:sp>
        <p:nvSpPr>
          <p:cNvPr id="177" name="Shape 177"/>
          <p:cNvSpPr/>
          <p:nvPr/>
        </p:nvSpPr>
        <p:spPr>
          <a:xfrm>
            <a:off x="4500415" y="1228107"/>
            <a:ext cx="4003968" cy="7493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Holdning</a:t>
            </a:r>
          </a:p>
        </p:txBody>
      </p:sp>
      <p:sp>
        <p:nvSpPr>
          <p:cNvPr id="178" name="Shape 178"/>
          <p:cNvSpPr/>
          <p:nvPr/>
        </p:nvSpPr>
        <p:spPr>
          <a:xfrm>
            <a:off x="8781533" y="1228107"/>
            <a:ext cx="4003968" cy="7493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Adfærd</a:t>
            </a:r>
          </a:p>
        </p:txBody>
      </p:sp>
      <p:sp>
        <p:nvSpPr>
          <p:cNvPr id="179" name="Shape 179"/>
          <p:cNvSpPr/>
          <p:nvPr/>
        </p:nvSpPr>
        <p:spPr>
          <a:xfrm>
            <a:off x="3532184" y="1179434"/>
            <a:ext cx="1905000" cy="846648"/>
          </a:xfrm>
          <a:prstGeom prst="rightArrow">
            <a:avLst>
              <a:gd name="adj1" fmla="val 32000"/>
              <a:gd name="adj2" fmla="val 144003"/>
            </a:avLst>
          </a:prstGeom>
          <a:blipFill>
            <a:blip r:embed="rId3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600"/>
            </a:pPr>
            <a:endParaRPr/>
          </a:p>
        </p:txBody>
      </p:sp>
      <p:sp>
        <p:nvSpPr>
          <p:cNvPr id="180" name="Shape 180"/>
          <p:cNvSpPr/>
          <p:nvPr/>
        </p:nvSpPr>
        <p:spPr>
          <a:xfrm>
            <a:off x="7823051" y="1179434"/>
            <a:ext cx="1904999" cy="846648"/>
          </a:xfrm>
          <a:prstGeom prst="rightArrow">
            <a:avLst>
              <a:gd name="adj1" fmla="val 32000"/>
              <a:gd name="adj2" fmla="val 144003"/>
            </a:avLst>
          </a:prstGeom>
          <a:blipFill>
            <a:blip r:embed="rId3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600"/>
            </a:pPr>
            <a:endParaRPr/>
          </a:p>
        </p:txBody>
      </p:sp>
      <p:pic>
        <p:nvPicPr>
          <p:cNvPr id="181" name="Billede 180"/>
          <p:cNvPicPr>
            <a:picLocks/>
          </p:cNvPicPr>
          <p:nvPr/>
        </p:nvPicPr>
        <p:blipFill>
          <a:blip r:embed="rId4">
            <a:alphaModFix amt="71000"/>
          </a:blip>
          <a:stretch>
            <a:fillRect/>
          </a:stretch>
        </p:blipFill>
        <p:spPr>
          <a:xfrm>
            <a:off x="3429346" y="2893772"/>
            <a:ext cx="2110676" cy="989475"/>
          </a:xfrm>
          <a:prstGeom prst="rect">
            <a:avLst/>
          </a:prstGeom>
        </p:spPr>
      </p:pic>
      <p:pic>
        <p:nvPicPr>
          <p:cNvPr id="183" name="Billede 182"/>
          <p:cNvPicPr>
            <a:picLocks/>
          </p:cNvPicPr>
          <p:nvPr/>
        </p:nvPicPr>
        <p:blipFill>
          <a:blip r:embed="rId4">
            <a:alphaModFix amt="71000"/>
          </a:blip>
          <a:stretch>
            <a:fillRect/>
          </a:stretch>
        </p:blipFill>
        <p:spPr>
          <a:xfrm>
            <a:off x="7569331" y="3967886"/>
            <a:ext cx="2110675" cy="989476"/>
          </a:xfrm>
          <a:prstGeom prst="rect">
            <a:avLst/>
          </a:prstGeom>
        </p:spPr>
      </p:pic>
      <p:pic>
        <p:nvPicPr>
          <p:cNvPr id="185" name="Billede 184"/>
          <p:cNvPicPr>
            <a:picLocks/>
          </p:cNvPicPr>
          <p:nvPr/>
        </p:nvPicPr>
        <p:blipFill>
          <a:blip r:embed="rId4">
            <a:alphaModFix amt="71000"/>
          </a:blip>
          <a:stretch>
            <a:fillRect/>
          </a:stretch>
        </p:blipFill>
        <p:spPr>
          <a:xfrm>
            <a:off x="3429346" y="6326072"/>
            <a:ext cx="2110676" cy="989475"/>
          </a:xfrm>
          <a:prstGeom prst="rect">
            <a:avLst/>
          </a:prstGeom>
        </p:spPr>
      </p:pic>
      <p:pic>
        <p:nvPicPr>
          <p:cNvPr id="187" name="Billede 186"/>
          <p:cNvPicPr>
            <a:picLocks/>
          </p:cNvPicPr>
          <p:nvPr/>
        </p:nvPicPr>
        <p:blipFill>
          <a:blip r:embed="rId4">
            <a:alphaModFix amt="71000"/>
          </a:blip>
          <a:stretch>
            <a:fillRect/>
          </a:stretch>
        </p:blipFill>
        <p:spPr>
          <a:xfrm>
            <a:off x="7569331" y="7722162"/>
            <a:ext cx="2110675" cy="989475"/>
          </a:xfrm>
          <a:prstGeom prst="rect">
            <a:avLst/>
          </a:prstGeom>
        </p:spPr>
      </p:pic>
      <p:sp>
        <p:nvSpPr>
          <p:cNvPr id="189" name="Shape 189"/>
          <p:cNvSpPr/>
          <p:nvPr/>
        </p:nvSpPr>
        <p:spPr>
          <a:xfrm>
            <a:off x="2133930" y="8872663"/>
            <a:ext cx="8736940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6200" tIns="76200" rIns="76200" bIns="76200" anchor="b">
            <a:spAutoFit/>
          </a:bodyPr>
          <a:lstStyle/>
          <a:p>
            <a:pPr defTabSz="914400">
              <a:defRPr sz="1800" b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20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Fair proces dynamikken. </a:t>
            </a:r>
          </a:p>
          <a:p>
            <a:pPr defTabSz="914400">
              <a:defRPr sz="1200" b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Baseret på Kim &amp; Mauborgne 1997,1998, 2005 samt Colquitt 2001; Cohen-Charash 2001 og Dirks 2002</a:t>
            </a:r>
          </a:p>
        </p:txBody>
      </p:sp>
      <p:sp>
        <p:nvSpPr>
          <p:cNvPr id="190" name="Shape 190"/>
          <p:cNvSpPr/>
          <p:nvPr/>
        </p:nvSpPr>
        <p:spPr>
          <a:xfrm>
            <a:off x="1540388" y="182910"/>
            <a:ext cx="9485390" cy="256480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r>
              <a:rPr dirty="0"/>
              <a:t>Må deles med angivelse af kilden: Bo Vestergaard (201</a:t>
            </a:r>
            <a:r>
              <a:rPr lang="da-DK" dirty="0"/>
              <a:t>9)</a:t>
            </a:r>
            <a:r>
              <a:rPr dirty="0"/>
              <a:t>: Fair proces: fra upopulære forandringer til medarbejdere, der udvikler løsninger. </a:t>
            </a:r>
          </a:p>
        </p:txBody>
      </p:sp>
      <p:sp>
        <p:nvSpPr>
          <p:cNvPr id="19" name="Se s. 53–61"/>
          <p:cNvSpPr txBox="1"/>
          <p:nvPr/>
        </p:nvSpPr>
        <p:spPr>
          <a:xfrm>
            <a:off x="11655211" y="9309862"/>
            <a:ext cx="981377" cy="3624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587022">
              <a:defRPr sz="2000">
                <a:solidFill>
                  <a:srgbClr val="FFFFFF"/>
                </a:solidFill>
              </a:defRPr>
            </a:lvl1pPr>
          </a:lstStyle>
          <a:p>
            <a:r>
              <a:rPr dirty="0"/>
              <a:t>Se s. </a:t>
            </a:r>
            <a:r>
              <a:rPr lang="da-DK" dirty="0"/>
              <a:t>23</a:t>
            </a:r>
            <a:endParaRPr dirty="0"/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" grpId="2" animBg="1" advAuto="0"/>
      <p:bldP spid="171" grpId="4" animBg="1" advAuto="0"/>
      <p:bldP spid="172" grpId="1" animBg="1" advAuto="0"/>
      <p:bldP spid="174" grpId="3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Billede 193"/>
          <p:cNvPicPr>
            <a:picLocks/>
          </p:cNvPicPr>
          <p:nvPr/>
        </p:nvPicPr>
        <p:blipFill>
          <a:blip r:embed="rId2">
            <a:alphaModFix amt="71000"/>
          </a:blip>
          <a:stretch>
            <a:fillRect/>
          </a:stretch>
        </p:blipFill>
        <p:spPr>
          <a:xfrm>
            <a:off x="1634845" y="470118"/>
            <a:ext cx="9735112" cy="8290448"/>
          </a:xfrm>
          <a:prstGeom prst="rect">
            <a:avLst/>
          </a:prstGeom>
        </p:spPr>
      </p:pic>
      <p:pic>
        <p:nvPicPr>
          <p:cNvPr id="196" name="Billede 195"/>
          <p:cNvPicPr>
            <a:picLocks/>
          </p:cNvPicPr>
          <p:nvPr/>
        </p:nvPicPr>
        <p:blipFill>
          <a:blip r:embed="rId3">
            <a:alphaModFix amt="71000"/>
          </a:blip>
          <a:stretch>
            <a:fillRect/>
          </a:stretch>
        </p:blipFill>
        <p:spPr>
          <a:xfrm>
            <a:off x="3240989" y="2568949"/>
            <a:ext cx="6327842" cy="5112045"/>
          </a:xfrm>
          <a:prstGeom prst="rect">
            <a:avLst/>
          </a:prstGeom>
        </p:spPr>
      </p:pic>
      <p:grpSp>
        <p:nvGrpSpPr>
          <p:cNvPr id="200" name="Group 200"/>
          <p:cNvGrpSpPr/>
          <p:nvPr/>
        </p:nvGrpSpPr>
        <p:grpSpPr>
          <a:xfrm>
            <a:off x="4567614" y="4170841"/>
            <a:ext cx="3674594" cy="889001"/>
            <a:chOff x="0" y="0"/>
            <a:chExt cx="3674592" cy="889000"/>
          </a:xfrm>
        </p:grpSpPr>
        <p:sp>
          <p:nvSpPr>
            <p:cNvPr id="199" name="Shape 199"/>
            <p:cNvSpPr/>
            <p:nvPr/>
          </p:nvSpPr>
          <p:spPr>
            <a:xfrm>
              <a:off x="38099" y="38100"/>
              <a:ext cx="3598394" cy="812800"/>
            </a:xfrm>
            <a:prstGeom prst="rect">
              <a:avLst/>
            </a:prstGeom>
            <a:solidFill>
              <a:srgbClr val="42464D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200"/>
              </a:lvl1pPr>
            </a:lstStyle>
            <a:p>
              <a:r>
                <a:t>Mulighedsrum</a:t>
              </a:r>
            </a:p>
          </p:txBody>
        </p:sp>
        <p:pic>
          <p:nvPicPr>
            <p:cNvPr id="198" name="Billede 197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" y="-1"/>
              <a:ext cx="3674594" cy="889001"/>
            </a:xfrm>
            <a:prstGeom prst="rect">
              <a:avLst/>
            </a:prstGeom>
            <a:effectLst/>
          </p:spPr>
        </p:pic>
      </p:grpSp>
      <p:sp>
        <p:nvSpPr>
          <p:cNvPr id="201" name="Shape 201"/>
          <p:cNvSpPr/>
          <p:nvPr/>
        </p:nvSpPr>
        <p:spPr>
          <a:xfrm>
            <a:off x="4158585" y="1656564"/>
            <a:ext cx="4847160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Rammer- og retning</a:t>
            </a:r>
          </a:p>
        </p:txBody>
      </p:sp>
      <p:grpSp>
        <p:nvGrpSpPr>
          <p:cNvPr id="204" name="Group 204"/>
          <p:cNvGrpSpPr/>
          <p:nvPr/>
        </p:nvGrpSpPr>
        <p:grpSpPr>
          <a:xfrm>
            <a:off x="5031938" y="931445"/>
            <a:ext cx="2745945" cy="889001"/>
            <a:chOff x="0" y="0"/>
            <a:chExt cx="2745943" cy="889000"/>
          </a:xfrm>
        </p:grpSpPr>
        <p:sp>
          <p:nvSpPr>
            <p:cNvPr id="203" name="Shape 203"/>
            <p:cNvSpPr/>
            <p:nvPr/>
          </p:nvSpPr>
          <p:spPr>
            <a:xfrm>
              <a:off x="38099" y="38100"/>
              <a:ext cx="2669745" cy="812800"/>
            </a:xfrm>
            <a:prstGeom prst="rect">
              <a:avLst/>
            </a:prstGeom>
            <a:solidFill>
              <a:srgbClr val="42464D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200"/>
              </a:lvl1pPr>
            </a:lstStyle>
            <a:p>
              <a:r>
                <a:t>Vilkårsrum</a:t>
              </a:r>
            </a:p>
          </p:txBody>
        </p:sp>
        <p:pic>
          <p:nvPicPr>
            <p:cNvPr id="202" name="Billede 201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1" y="-1"/>
              <a:ext cx="2745945" cy="889001"/>
            </a:xfrm>
            <a:prstGeom prst="rect">
              <a:avLst/>
            </a:prstGeom>
            <a:effectLst/>
          </p:spPr>
        </p:pic>
      </p:grpSp>
      <p:sp>
        <p:nvSpPr>
          <p:cNvPr id="205" name="Shape 205"/>
          <p:cNvSpPr/>
          <p:nvPr/>
        </p:nvSpPr>
        <p:spPr>
          <a:xfrm>
            <a:off x="4307136" y="5315517"/>
            <a:ext cx="3674596" cy="1472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2200"/>
            </a:pPr>
            <a:r>
              <a:rPr sz="2900" dirty="0" err="1"/>
              <a:t>Involvering</a:t>
            </a:r>
            <a:r>
              <a:rPr dirty="0"/>
              <a:t> </a:t>
            </a:r>
          </a:p>
          <a:p>
            <a:r>
              <a:rPr lang="da-DK" sz="2000" dirty="0"/>
              <a:t>Hvilke spørgsmål ønsker lederen at få medarbejderens input på?</a:t>
            </a:r>
          </a:p>
        </p:txBody>
      </p:sp>
      <p:pic>
        <p:nvPicPr>
          <p:cNvPr id="206" name="Billede 205"/>
          <p:cNvPicPr>
            <a:picLocks/>
          </p:cNvPicPr>
          <p:nvPr/>
        </p:nvPicPr>
        <p:blipFill>
          <a:blip r:embed="rId6">
            <a:alphaModFix amt="71000"/>
          </a:blip>
          <a:stretch>
            <a:fillRect/>
          </a:stretch>
        </p:blipFill>
        <p:spPr>
          <a:xfrm>
            <a:off x="195538" y="5103415"/>
            <a:ext cx="4924931" cy="914252"/>
          </a:xfrm>
          <a:prstGeom prst="rect">
            <a:avLst/>
          </a:prstGeom>
        </p:spPr>
      </p:pic>
      <p:pic>
        <p:nvPicPr>
          <p:cNvPr id="208" name="Billede 207"/>
          <p:cNvPicPr>
            <a:picLocks/>
          </p:cNvPicPr>
          <p:nvPr/>
        </p:nvPicPr>
        <p:blipFill>
          <a:blip r:embed="rId7">
            <a:alphaModFix amt="71000"/>
          </a:blip>
          <a:stretch>
            <a:fillRect/>
          </a:stretch>
        </p:blipFill>
        <p:spPr>
          <a:xfrm>
            <a:off x="136173" y="1567738"/>
            <a:ext cx="3554401" cy="914253"/>
          </a:xfrm>
          <a:prstGeom prst="rect">
            <a:avLst/>
          </a:prstGeom>
        </p:spPr>
      </p:pic>
      <p:sp>
        <p:nvSpPr>
          <p:cNvPr id="210" name="Shape 210"/>
          <p:cNvSpPr/>
          <p:nvPr/>
        </p:nvSpPr>
        <p:spPr>
          <a:xfrm>
            <a:off x="4224653" y="9122986"/>
            <a:ext cx="384937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/>
            </a:lvl1pPr>
          </a:lstStyle>
          <a:p>
            <a:r>
              <a:t>Model: Vilkårs- og mulighedsrum</a:t>
            </a:r>
          </a:p>
        </p:txBody>
      </p:sp>
      <p:sp>
        <p:nvSpPr>
          <p:cNvPr id="211" name="Shape 211"/>
          <p:cNvSpPr/>
          <p:nvPr/>
        </p:nvSpPr>
        <p:spPr>
          <a:xfrm>
            <a:off x="142361" y="1528196"/>
            <a:ext cx="2395424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/>
            </a:lvl1pPr>
          </a:lstStyle>
          <a:p>
            <a:r>
              <a:t>Lederens styring</a:t>
            </a:r>
          </a:p>
        </p:txBody>
      </p:sp>
      <p:sp>
        <p:nvSpPr>
          <p:cNvPr id="212" name="Shape 212"/>
          <p:cNvSpPr/>
          <p:nvPr/>
        </p:nvSpPr>
        <p:spPr>
          <a:xfrm rot="16200000">
            <a:off x="-809397" y="6351279"/>
            <a:ext cx="2456994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400"/>
            </a:pPr>
            <a:r>
              <a:t>Medarbejdernes</a:t>
            </a:r>
          </a:p>
          <a:p>
            <a:pPr>
              <a:defRPr sz="2400"/>
            </a:pPr>
            <a:r>
              <a:t> indflydelse</a:t>
            </a:r>
          </a:p>
        </p:txBody>
      </p:sp>
      <p:sp>
        <p:nvSpPr>
          <p:cNvPr id="213" name="Shape 213"/>
          <p:cNvSpPr/>
          <p:nvPr/>
        </p:nvSpPr>
        <p:spPr>
          <a:xfrm>
            <a:off x="1905863" y="195203"/>
            <a:ext cx="9485390" cy="256480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r>
              <a:rPr dirty="0"/>
              <a:t>Må deles med angivelse af kilden: Bo Vestergaard (</a:t>
            </a:r>
            <a:r>
              <a:rPr lang="da-DK" dirty="0"/>
              <a:t>2019</a:t>
            </a:r>
            <a:r>
              <a:rPr dirty="0"/>
              <a:t>): Fair proces: fra upopulære forandringer til medarbejdere, der udvikler løsninger. </a:t>
            </a:r>
          </a:p>
        </p:txBody>
      </p:sp>
      <p:sp>
        <p:nvSpPr>
          <p:cNvPr id="214" name="Shape 214"/>
          <p:cNvSpPr/>
          <p:nvPr/>
        </p:nvSpPr>
        <p:spPr>
          <a:xfrm>
            <a:off x="25078" y="2136991"/>
            <a:ext cx="1431344" cy="1756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3866" tIns="33866" rIns="33866" bIns="33866" anchor="ctr">
            <a:spAutoFit/>
          </a:bodyPr>
          <a:lstStyle/>
          <a:p>
            <a:pPr defTabSz="369093">
              <a:defRPr sz="1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16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Retning</a:t>
            </a:r>
            <a:r>
              <a:rPr sz="1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 Light"/>
              </a:rPr>
              <a:t>: Hvad skal lade sig gøre bagefter som ikke kan lade sig gøre nu? Fælles mål?</a:t>
            </a:r>
          </a:p>
        </p:txBody>
      </p:sp>
      <p:sp>
        <p:nvSpPr>
          <p:cNvPr id="215" name="Shape 215"/>
          <p:cNvSpPr/>
          <p:nvPr/>
        </p:nvSpPr>
        <p:spPr>
          <a:xfrm>
            <a:off x="25078" y="3982919"/>
            <a:ext cx="1431344" cy="1032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3866" tIns="33866" rIns="33866" bIns="33866" anchor="ctr">
            <a:spAutoFit/>
          </a:bodyPr>
          <a:lstStyle/>
          <a:p>
            <a:pPr defTabSz="369093">
              <a:defRPr sz="1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16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Rammer</a:t>
            </a:r>
            <a:r>
              <a:rPr sz="1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 Light"/>
              </a:rPr>
              <a:t>: Hvad ligger fast/er ikke til diskussion?</a:t>
            </a: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086167" y="42399"/>
            <a:ext cx="787400" cy="1155700"/>
          </a:xfrm>
          <a:prstGeom prst="rect">
            <a:avLst/>
          </a:prstGeom>
        </p:spPr>
      </p:pic>
      <p:sp>
        <p:nvSpPr>
          <p:cNvPr id="21" name="Se s. 53–61"/>
          <p:cNvSpPr txBox="1"/>
          <p:nvPr/>
        </p:nvSpPr>
        <p:spPr>
          <a:xfrm>
            <a:off x="11655210" y="9309862"/>
            <a:ext cx="981377" cy="3624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587022">
              <a:defRPr sz="2000">
                <a:solidFill>
                  <a:srgbClr val="FFFFFF"/>
                </a:solidFill>
              </a:defRPr>
            </a:lvl1pPr>
          </a:lstStyle>
          <a:p>
            <a:r>
              <a:rPr dirty="0"/>
              <a:t>Se s. 5</a:t>
            </a:r>
            <a:r>
              <a:rPr lang="da-DK" dirty="0"/>
              <a:t>0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304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ll/>
      </p:transition>
    </mc:Choice>
    <mc:Fallback xmlns="">
      <p:transition spd="fast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" grpId="0" animBg="1" advAuto="0"/>
      <p:bldP spid="205" grpId="0" animBg="1" advAuto="0"/>
      <p:bldP spid="211" grpId="0" animBg="1" advAuto="0"/>
      <p:bldP spid="212" grpId="0" animBg="1" advAuto="0"/>
      <p:bldP spid="214" grpId="0" animBg="1" advAuto="0"/>
      <p:bldP spid="215" grpId="0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Billede 193"/>
          <p:cNvPicPr>
            <a:picLocks/>
          </p:cNvPicPr>
          <p:nvPr/>
        </p:nvPicPr>
        <p:blipFill>
          <a:blip r:embed="rId2">
            <a:alphaModFix amt="71000"/>
          </a:blip>
          <a:stretch>
            <a:fillRect/>
          </a:stretch>
        </p:blipFill>
        <p:spPr>
          <a:xfrm>
            <a:off x="1634845" y="470118"/>
            <a:ext cx="9735112" cy="8290448"/>
          </a:xfrm>
          <a:prstGeom prst="rect">
            <a:avLst/>
          </a:prstGeom>
        </p:spPr>
      </p:pic>
      <p:pic>
        <p:nvPicPr>
          <p:cNvPr id="196" name="Billede 195"/>
          <p:cNvPicPr>
            <a:picLocks/>
          </p:cNvPicPr>
          <p:nvPr/>
        </p:nvPicPr>
        <p:blipFill>
          <a:blip r:embed="rId3">
            <a:alphaModFix amt="71000"/>
          </a:blip>
          <a:stretch>
            <a:fillRect/>
          </a:stretch>
        </p:blipFill>
        <p:spPr>
          <a:xfrm>
            <a:off x="3338479" y="2482255"/>
            <a:ext cx="6327842" cy="5112045"/>
          </a:xfrm>
          <a:prstGeom prst="rect">
            <a:avLst/>
          </a:prstGeom>
        </p:spPr>
      </p:pic>
      <p:grpSp>
        <p:nvGrpSpPr>
          <p:cNvPr id="200" name="Group 200"/>
          <p:cNvGrpSpPr/>
          <p:nvPr/>
        </p:nvGrpSpPr>
        <p:grpSpPr>
          <a:xfrm>
            <a:off x="4567614" y="4170841"/>
            <a:ext cx="3674594" cy="889001"/>
            <a:chOff x="0" y="0"/>
            <a:chExt cx="3674592" cy="889000"/>
          </a:xfrm>
        </p:grpSpPr>
        <p:sp>
          <p:nvSpPr>
            <p:cNvPr id="199" name="Shape 199"/>
            <p:cNvSpPr/>
            <p:nvPr/>
          </p:nvSpPr>
          <p:spPr>
            <a:xfrm>
              <a:off x="38099" y="38100"/>
              <a:ext cx="3598394" cy="812800"/>
            </a:xfrm>
            <a:prstGeom prst="rect">
              <a:avLst/>
            </a:prstGeom>
            <a:solidFill>
              <a:srgbClr val="42464D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200"/>
              </a:lvl1pPr>
            </a:lstStyle>
            <a:p>
              <a:r>
                <a:t>Mulighedsrum</a:t>
              </a:r>
            </a:p>
          </p:txBody>
        </p:sp>
        <p:pic>
          <p:nvPicPr>
            <p:cNvPr id="198" name="Billede 197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" y="-1"/>
              <a:ext cx="3674594" cy="889001"/>
            </a:xfrm>
            <a:prstGeom prst="rect">
              <a:avLst/>
            </a:prstGeom>
            <a:effectLst/>
          </p:spPr>
        </p:pic>
      </p:grpSp>
      <p:sp>
        <p:nvSpPr>
          <p:cNvPr id="201" name="Shape 201"/>
          <p:cNvSpPr/>
          <p:nvPr/>
        </p:nvSpPr>
        <p:spPr>
          <a:xfrm>
            <a:off x="4158585" y="1656564"/>
            <a:ext cx="4847160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Rammer- og retning</a:t>
            </a:r>
          </a:p>
        </p:txBody>
      </p:sp>
      <p:grpSp>
        <p:nvGrpSpPr>
          <p:cNvPr id="204" name="Group 204"/>
          <p:cNvGrpSpPr/>
          <p:nvPr/>
        </p:nvGrpSpPr>
        <p:grpSpPr>
          <a:xfrm>
            <a:off x="5031938" y="931445"/>
            <a:ext cx="2745945" cy="889001"/>
            <a:chOff x="0" y="0"/>
            <a:chExt cx="2745943" cy="889000"/>
          </a:xfrm>
        </p:grpSpPr>
        <p:sp>
          <p:nvSpPr>
            <p:cNvPr id="203" name="Shape 203"/>
            <p:cNvSpPr/>
            <p:nvPr/>
          </p:nvSpPr>
          <p:spPr>
            <a:xfrm>
              <a:off x="38099" y="38100"/>
              <a:ext cx="2669745" cy="812800"/>
            </a:xfrm>
            <a:prstGeom prst="rect">
              <a:avLst/>
            </a:prstGeom>
            <a:solidFill>
              <a:srgbClr val="42464D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200"/>
              </a:lvl1pPr>
            </a:lstStyle>
            <a:p>
              <a:r>
                <a:t>Vilkårsrum</a:t>
              </a:r>
            </a:p>
          </p:txBody>
        </p:sp>
        <p:pic>
          <p:nvPicPr>
            <p:cNvPr id="202" name="Billede 201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1" y="-1"/>
              <a:ext cx="2745945" cy="889001"/>
            </a:xfrm>
            <a:prstGeom prst="rect">
              <a:avLst/>
            </a:prstGeom>
            <a:effectLst/>
          </p:spPr>
        </p:pic>
      </p:grpSp>
      <p:sp>
        <p:nvSpPr>
          <p:cNvPr id="205" name="Shape 205"/>
          <p:cNvSpPr/>
          <p:nvPr/>
        </p:nvSpPr>
        <p:spPr>
          <a:xfrm>
            <a:off x="5023068" y="4953066"/>
            <a:ext cx="2958664" cy="2197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200"/>
            </a:pPr>
            <a:r>
              <a:rPr sz="2900"/>
              <a:t>Involvering</a:t>
            </a:r>
            <a:r>
              <a:t> </a:t>
            </a:r>
          </a:p>
          <a:p>
            <a:pPr>
              <a:defRPr sz="2200"/>
            </a:pPr>
            <a:r>
              <a:t>Analyse af problemer/ønsket tilstand. Udvikling og afprøvning af løsninger</a:t>
            </a:r>
          </a:p>
        </p:txBody>
      </p:sp>
      <p:pic>
        <p:nvPicPr>
          <p:cNvPr id="206" name="Billede 205"/>
          <p:cNvPicPr>
            <a:picLocks/>
          </p:cNvPicPr>
          <p:nvPr/>
        </p:nvPicPr>
        <p:blipFill>
          <a:blip r:embed="rId6">
            <a:alphaModFix amt="71000"/>
          </a:blip>
          <a:stretch>
            <a:fillRect/>
          </a:stretch>
        </p:blipFill>
        <p:spPr>
          <a:xfrm>
            <a:off x="195538" y="5103415"/>
            <a:ext cx="4924931" cy="914252"/>
          </a:xfrm>
          <a:prstGeom prst="rect">
            <a:avLst/>
          </a:prstGeom>
        </p:spPr>
      </p:pic>
      <p:pic>
        <p:nvPicPr>
          <p:cNvPr id="208" name="Billede 207"/>
          <p:cNvPicPr>
            <a:picLocks/>
          </p:cNvPicPr>
          <p:nvPr/>
        </p:nvPicPr>
        <p:blipFill>
          <a:blip r:embed="rId7">
            <a:alphaModFix amt="71000"/>
          </a:blip>
          <a:stretch>
            <a:fillRect/>
          </a:stretch>
        </p:blipFill>
        <p:spPr>
          <a:xfrm>
            <a:off x="136173" y="1567738"/>
            <a:ext cx="3554401" cy="914253"/>
          </a:xfrm>
          <a:prstGeom prst="rect">
            <a:avLst/>
          </a:prstGeom>
        </p:spPr>
      </p:pic>
      <p:sp>
        <p:nvSpPr>
          <p:cNvPr id="210" name="Shape 210"/>
          <p:cNvSpPr/>
          <p:nvPr/>
        </p:nvSpPr>
        <p:spPr>
          <a:xfrm>
            <a:off x="4224653" y="9122986"/>
            <a:ext cx="384937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/>
            </a:lvl1pPr>
          </a:lstStyle>
          <a:p>
            <a:r>
              <a:t>Model: Vilkårs- og mulighedsrum</a:t>
            </a:r>
          </a:p>
        </p:txBody>
      </p:sp>
      <p:sp>
        <p:nvSpPr>
          <p:cNvPr id="211" name="Shape 211"/>
          <p:cNvSpPr/>
          <p:nvPr/>
        </p:nvSpPr>
        <p:spPr>
          <a:xfrm>
            <a:off x="142361" y="1528196"/>
            <a:ext cx="2395424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/>
            </a:lvl1pPr>
          </a:lstStyle>
          <a:p>
            <a:r>
              <a:t>Lederens styring</a:t>
            </a:r>
          </a:p>
        </p:txBody>
      </p:sp>
      <p:sp>
        <p:nvSpPr>
          <p:cNvPr id="212" name="Shape 212"/>
          <p:cNvSpPr/>
          <p:nvPr/>
        </p:nvSpPr>
        <p:spPr>
          <a:xfrm rot="16200000">
            <a:off x="-809397" y="6351279"/>
            <a:ext cx="2456994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400"/>
            </a:pPr>
            <a:r>
              <a:t>Medarbejdernes</a:t>
            </a:r>
          </a:p>
          <a:p>
            <a:pPr>
              <a:defRPr sz="2400"/>
            </a:pPr>
            <a:r>
              <a:t> indflydelse</a:t>
            </a:r>
          </a:p>
        </p:txBody>
      </p:sp>
      <p:sp>
        <p:nvSpPr>
          <p:cNvPr id="213" name="Shape 213"/>
          <p:cNvSpPr/>
          <p:nvPr/>
        </p:nvSpPr>
        <p:spPr>
          <a:xfrm>
            <a:off x="1905863" y="195203"/>
            <a:ext cx="9485390" cy="256480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r>
              <a:rPr dirty="0"/>
              <a:t>Må deles med angivelse af kilden: Bo Vestergaard (</a:t>
            </a:r>
            <a:r>
              <a:rPr lang="da-DK" dirty="0"/>
              <a:t>2019</a:t>
            </a:r>
            <a:r>
              <a:rPr dirty="0"/>
              <a:t>): Fair proces: fra upopulære forandringer til medarbejdere, der udvikler løsninger. </a:t>
            </a:r>
          </a:p>
        </p:txBody>
      </p:sp>
      <p:sp>
        <p:nvSpPr>
          <p:cNvPr id="214" name="Shape 214"/>
          <p:cNvSpPr/>
          <p:nvPr/>
        </p:nvSpPr>
        <p:spPr>
          <a:xfrm>
            <a:off x="25078" y="2136991"/>
            <a:ext cx="1431344" cy="1756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3866" tIns="33866" rIns="33866" bIns="33866" anchor="ctr">
            <a:spAutoFit/>
          </a:bodyPr>
          <a:lstStyle/>
          <a:p>
            <a:pPr defTabSz="369093">
              <a:defRPr sz="1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16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Retning</a:t>
            </a:r>
            <a:r>
              <a:rPr sz="1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 Light"/>
              </a:rPr>
              <a:t>: Hvad skal lade sig gøre bagefter som ikke kan lade sig gøre nu? Fælles mål?</a:t>
            </a:r>
          </a:p>
        </p:txBody>
      </p:sp>
      <p:sp>
        <p:nvSpPr>
          <p:cNvPr id="215" name="Shape 215"/>
          <p:cNvSpPr/>
          <p:nvPr/>
        </p:nvSpPr>
        <p:spPr>
          <a:xfrm>
            <a:off x="25078" y="3982919"/>
            <a:ext cx="1431344" cy="1032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3866" tIns="33866" rIns="33866" bIns="33866" anchor="ctr">
            <a:spAutoFit/>
          </a:bodyPr>
          <a:lstStyle/>
          <a:p>
            <a:pPr defTabSz="369093">
              <a:defRPr sz="1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16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Rammer</a:t>
            </a:r>
            <a:r>
              <a:rPr sz="1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 Light"/>
              </a:rPr>
              <a:t>: Hvad ligger fast/er ikke til diskussion?</a:t>
            </a: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086167" y="42399"/>
            <a:ext cx="787400" cy="1155700"/>
          </a:xfrm>
          <a:prstGeom prst="rect">
            <a:avLst/>
          </a:prstGeom>
        </p:spPr>
      </p:pic>
      <p:sp>
        <p:nvSpPr>
          <p:cNvPr id="21" name="Se s. 53–61"/>
          <p:cNvSpPr txBox="1"/>
          <p:nvPr/>
        </p:nvSpPr>
        <p:spPr>
          <a:xfrm>
            <a:off x="11655210" y="9309862"/>
            <a:ext cx="981377" cy="3624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587022">
              <a:defRPr sz="2000">
                <a:solidFill>
                  <a:srgbClr val="FFFFFF"/>
                </a:solidFill>
              </a:defRPr>
            </a:lvl1pPr>
          </a:lstStyle>
          <a:p>
            <a:r>
              <a:rPr dirty="0"/>
              <a:t>Se s. 5</a:t>
            </a:r>
            <a:r>
              <a:rPr lang="da-DK" dirty="0"/>
              <a:t>0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ll/>
      </p:transition>
    </mc:Choice>
    <mc:Fallback xmlns="">
      <p:transition spd="fast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4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" grpId="1" animBg="1" advAuto="0"/>
      <p:bldP spid="205" grpId="2" animBg="1" advAuto="0"/>
      <p:bldP spid="211" grpId="3" animBg="1" advAuto="0"/>
      <p:bldP spid="212" grpId="4" animBg="1" advAuto="0"/>
      <p:bldP spid="214" grpId="5" animBg="1" advAuto="0"/>
      <p:bldP spid="215" grpId="6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9"/>
          <p:cNvGrpSpPr/>
          <p:nvPr/>
        </p:nvGrpSpPr>
        <p:grpSpPr>
          <a:xfrm>
            <a:off x="921958" y="2026354"/>
            <a:ext cx="6318996" cy="7967915"/>
            <a:chOff x="0" y="-1485118"/>
            <a:chExt cx="6370800" cy="8465945"/>
          </a:xfrm>
        </p:grpSpPr>
        <p:sp>
          <p:nvSpPr>
            <p:cNvPr id="218" name="Shape 218"/>
            <p:cNvSpPr/>
            <p:nvPr/>
          </p:nvSpPr>
          <p:spPr>
            <a:xfrm>
              <a:off x="50800" y="50800"/>
              <a:ext cx="6145367" cy="6879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700"/>
              </a:pPr>
              <a:r>
                <a:t>Retning:Hvad skal lade sig gøre, som ikke kan lade sig gøre nu? Hvorfor er det vigtigt?</a:t>
              </a:r>
            </a:p>
            <a:p>
              <a:pPr>
                <a:defRPr sz="2700"/>
              </a:pPr>
              <a:endParaRPr/>
            </a:p>
            <a:p>
              <a:pPr>
                <a:defRPr sz="2700"/>
              </a:pPr>
              <a:r>
                <a:t>Rammer: hvad ligger fast/er ikke til diskussion? </a:t>
              </a:r>
            </a:p>
            <a:p>
              <a:pPr>
                <a:defRPr sz="2700"/>
              </a:pPr>
              <a:endParaRPr/>
            </a:p>
            <a:p>
              <a:pPr>
                <a:defRPr sz="2700"/>
              </a:pPr>
              <a:r>
                <a:t>Involvering: Hvad kan/skal der involveres i? </a:t>
              </a:r>
            </a:p>
            <a:p>
              <a:pPr>
                <a:defRPr sz="2700"/>
              </a:pPr>
              <a:endParaRPr/>
            </a:p>
            <a:p>
              <a:pPr>
                <a:defRPr sz="2700"/>
              </a:pPr>
              <a:r>
                <a:t>Sammenhæng: Hvordan hænger det sammen med/skal hænge sammen med organisationens strategi og øvrige indsatser?</a:t>
              </a:r>
            </a:p>
            <a:p>
              <a:pPr>
                <a:defRPr sz="2800"/>
              </a:pPr>
              <a:endParaRPr/>
            </a:p>
            <a:p>
              <a:pPr>
                <a:defRPr sz="2800"/>
              </a:pPr>
              <a:r>
                <a:t>Tid: Hvad skal være sket hvornår?</a:t>
              </a:r>
            </a:p>
            <a:p>
              <a:pPr>
                <a:defRPr sz="2800"/>
              </a:pPr>
              <a:endParaRPr/>
            </a:p>
            <a:p>
              <a:pPr>
                <a:defRPr sz="2800"/>
              </a:pPr>
              <a:endParaRPr/>
            </a:p>
            <a:p>
              <a:pPr>
                <a:defRPr sz="2800"/>
              </a:pPr>
              <a:endParaRPr/>
            </a:p>
          </p:txBody>
        </p:sp>
        <p:pic>
          <p:nvPicPr>
            <p:cNvPr id="217" name="Billede 216"/>
            <p:cNvPicPr>
              <a:picLocks/>
            </p:cNvPicPr>
            <p:nvPr/>
          </p:nvPicPr>
          <p:blipFill>
            <a:blip r:embed="rId2">
              <a:alphaModFix amt="71000"/>
            </a:blip>
            <a:stretch>
              <a:fillRect/>
            </a:stretch>
          </p:blipFill>
          <p:spPr>
            <a:xfrm>
              <a:off x="0" y="-1485118"/>
              <a:ext cx="6370800" cy="8465945"/>
            </a:xfrm>
            <a:prstGeom prst="rect">
              <a:avLst/>
            </a:prstGeom>
            <a:effectLst/>
          </p:spPr>
        </p:pic>
      </p:grpSp>
      <p:pic>
        <p:nvPicPr>
          <p:cNvPr id="224" name="Billede 22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240954" y="8133021"/>
            <a:ext cx="2105937" cy="1135298"/>
          </a:xfrm>
          <a:prstGeom prst="rect">
            <a:avLst/>
          </a:prstGeom>
        </p:spPr>
      </p:pic>
      <p:sp>
        <p:nvSpPr>
          <p:cNvPr id="221" name="Shape 221"/>
          <p:cNvSpPr/>
          <p:nvPr/>
        </p:nvSpPr>
        <p:spPr>
          <a:xfrm>
            <a:off x="7824029" y="6118359"/>
            <a:ext cx="2374605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/>
            </a:pPr>
            <a:r>
              <a:t>Involver   </a:t>
            </a:r>
          </a:p>
          <a:p>
            <a:pPr>
              <a:defRPr sz="4200"/>
            </a:pPr>
            <a:r>
              <a:t> </a:t>
            </a:r>
            <a:r>
              <a:rPr sz="3000"/>
              <a:t>i udvikling</a:t>
            </a:r>
          </a:p>
        </p:txBody>
      </p:sp>
      <p:sp>
        <p:nvSpPr>
          <p:cNvPr id="222" name="Shape 222"/>
          <p:cNvSpPr/>
          <p:nvPr/>
        </p:nvSpPr>
        <p:spPr>
          <a:xfrm>
            <a:off x="965130" y="642053"/>
            <a:ext cx="6262222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/>
            </a:pPr>
            <a:r>
              <a:t>Sæt</a:t>
            </a:r>
          </a:p>
          <a:p>
            <a:pPr>
              <a:defRPr sz="4200"/>
            </a:pPr>
            <a:r>
              <a:t> kontekst</a:t>
            </a:r>
          </a:p>
        </p:txBody>
      </p:sp>
      <p:sp>
        <p:nvSpPr>
          <p:cNvPr id="223" name="Shape 223"/>
          <p:cNvSpPr/>
          <p:nvPr/>
        </p:nvSpPr>
        <p:spPr>
          <a:xfrm>
            <a:off x="1905863" y="195203"/>
            <a:ext cx="9485390" cy="256480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r>
              <a:rPr dirty="0"/>
              <a:t>Må deles med angivelse af kilden: Bo Vestergaard (201</a:t>
            </a:r>
            <a:r>
              <a:rPr lang="da-DK" dirty="0"/>
              <a:t>9</a:t>
            </a:r>
            <a:r>
              <a:rPr dirty="0"/>
              <a:t>): Fair proces: fra upopulære forandringer til medarbejdere, der udvikler løsninger. </a:t>
            </a: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52300" y="0"/>
            <a:ext cx="787400" cy="1155700"/>
          </a:xfrm>
          <a:prstGeom prst="rect">
            <a:avLst/>
          </a:prstGeom>
        </p:spPr>
      </p:pic>
      <p:sp>
        <p:nvSpPr>
          <p:cNvPr id="10" name="Se s. 53–61"/>
          <p:cNvSpPr txBox="1"/>
          <p:nvPr/>
        </p:nvSpPr>
        <p:spPr>
          <a:xfrm>
            <a:off x="11655210" y="9309862"/>
            <a:ext cx="981377" cy="3624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587022">
              <a:defRPr sz="2000">
                <a:solidFill>
                  <a:srgbClr val="FFFFFF"/>
                </a:solidFill>
              </a:defRPr>
            </a:lvl1pPr>
          </a:lstStyle>
          <a:p>
            <a:r>
              <a:rPr dirty="0"/>
              <a:t>Se s. 5</a:t>
            </a:r>
            <a:r>
              <a:rPr lang="da-DK" dirty="0"/>
              <a:t>1</a:t>
            </a:r>
            <a:endParaRPr dirty="0"/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" grpId="1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/>
          <p:nvPr/>
        </p:nvSpPr>
        <p:spPr>
          <a:xfrm>
            <a:off x="8488923" y="2564118"/>
            <a:ext cx="3800900" cy="3778059"/>
          </a:xfrm>
          <a:prstGeom prst="rect">
            <a:avLst/>
          </a:prstGeom>
          <a:gradFill>
            <a:gsLst>
              <a:gs pos="0">
                <a:srgbClr val="1B8D14"/>
              </a:gs>
              <a:gs pos="100000">
                <a:srgbClr val="1C4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>
              <a:defRPr sz="2600"/>
            </a:pPr>
            <a:r>
              <a:t>Lederen beder medarbejderne udvikle løsninger</a:t>
            </a:r>
          </a:p>
          <a:p>
            <a:pPr>
              <a:defRPr sz="2600"/>
            </a:pPr>
            <a:endParaRPr/>
          </a:p>
          <a:p>
            <a:pPr>
              <a:defRPr sz="2600"/>
            </a:pPr>
            <a:endParaRPr/>
          </a:p>
          <a:p>
            <a:pPr>
              <a:defRPr sz="2600"/>
            </a:pPr>
            <a:r>
              <a:t>Forslag vejleder lederens beslutning</a:t>
            </a:r>
          </a:p>
        </p:txBody>
      </p:sp>
      <p:sp>
        <p:nvSpPr>
          <p:cNvPr id="228" name="Shape 228"/>
          <p:cNvSpPr/>
          <p:nvPr/>
        </p:nvSpPr>
        <p:spPr>
          <a:xfrm>
            <a:off x="253272" y="2556505"/>
            <a:ext cx="3838971" cy="3793285"/>
          </a:xfrm>
          <a:prstGeom prst="rect">
            <a:avLst/>
          </a:prstGeom>
          <a:gradFill>
            <a:gsLst>
              <a:gs pos="0">
                <a:srgbClr val="830B13"/>
              </a:gs>
              <a:gs pos="100000">
                <a:srgbClr val="5D0407"/>
              </a:gs>
            </a:gsLst>
            <a:lin ang="5400000"/>
          </a:gradFill>
          <a:ln w="50800">
            <a:solidFill>
              <a:srgbClr val="FFFFFF"/>
            </a:solidFill>
            <a:miter lim="400000"/>
          </a:ln>
          <a:effectLst>
            <a:outerShdw blurRad="76200" dist="25400" dir="5400000" rotWithShape="0">
              <a:srgbClr val="000000">
                <a:alpha val="8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600"/>
            </a:lvl1pPr>
          </a:lstStyle>
          <a:p>
            <a:r>
              <a:rPr dirty="0"/>
              <a:t>Lederen alene udtænker og formulerer løsning</a:t>
            </a:r>
          </a:p>
        </p:txBody>
      </p:sp>
      <p:sp>
        <p:nvSpPr>
          <p:cNvPr id="229" name="Shape 229"/>
          <p:cNvSpPr/>
          <p:nvPr/>
        </p:nvSpPr>
        <p:spPr>
          <a:xfrm>
            <a:off x="4403158" y="2556505"/>
            <a:ext cx="3800250" cy="3793285"/>
          </a:xfrm>
          <a:prstGeom prst="rect">
            <a:avLst/>
          </a:prstGeom>
          <a:solidFill>
            <a:srgbClr val="C3971A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>
              <a:defRPr sz="2600"/>
            </a:pPr>
            <a:r>
              <a:t>Lederen fremsætter påtænkte løsning(er) og beder medarbejderne kvalificere dem</a:t>
            </a:r>
          </a:p>
          <a:p>
            <a:pPr>
              <a:defRPr sz="2600"/>
            </a:pPr>
            <a:endParaRPr/>
          </a:p>
          <a:p>
            <a:pPr>
              <a:defRPr sz="2600"/>
            </a:pPr>
            <a:r>
              <a:t>Forslag vejleder lederens beslutning</a:t>
            </a:r>
          </a:p>
        </p:txBody>
      </p:sp>
      <p:sp>
        <p:nvSpPr>
          <p:cNvPr id="230" name="Shape 230"/>
          <p:cNvSpPr/>
          <p:nvPr/>
        </p:nvSpPr>
        <p:spPr>
          <a:xfrm>
            <a:off x="9048155" y="1500949"/>
            <a:ext cx="2248434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Design 3</a:t>
            </a:r>
          </a:p>
        </p:txBody>
      </p:sp>
      <p:sp>
        <p:nvSpPr>
          <p:cNvPr id="231" name="Shape 231"/>
          <p:cNvSpPr/>
          <p:nvPr/>
        </p:nvSpPr>
        <p:spPr>
          <a:xfrm>
            <a:off x="5179066" y="1500949"/>
            <a:ext cx="2248434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Design 2</a:t>
            </a:r>
          </a:p>
        </p:txBody>
      </p:sp>
      <p:sp>
        <p:nvSpPr>
          <p:cNvPr id="232" name="Shape 232"/>
          <p:cNvSpPr/>
          <p:nvPr/>
        </p:nvSpPr>
        <p:spPr>
          <a:xfrm>
            <a:off x="1048540" y="1500949"/>
            <a:ext cx="2248435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Design 1</a:t>
            </a:r>
          </a:p>
        </p:txBody>
      </p:sp>
      <p:sp>
        <p:nvSpPr>
          <p:cNvPr id="233" name="Shape 233"/>
          <p:cNvSpPr/>
          <p:nvPr/>
        </p:nvSpPr>
        <p:spPr>
          <a:xfrm>
            <a:off x="1422593" y="8589950"/>
            <a:ext cx="976137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/>
            </a:lvl1pPr>
          </a:lstStyle>
          <a:p>
            <a:r>
              <a:t>Design af beslutningsproces</a:t>
            </a:r>
          </a:p>
        </p:txBody>
      </p:sp>
      <p:sp>
        <p:nvSpPr>
          <p:cNvPr id="234" name="Shape 234"/>
          <p:cNvSpPr/>
          <p:nvPr/>
        </p:nvSpPr>
        <p:spPr>
          <a:xfrm>
            <a:off x="1905863" y="195203"/>
            <a:ext cx="9485390" cy="256480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r>
              <a:rPr dirty="0"/>
              <a:t>Må deles med angivelse af kilden: Bo Vestergaard (201</a:t>
            </a:r>
            <a:r>
              <a:rPr lang="da-DK" dirty="0"/>
              <a:t>9</a:t>
            </a:r>
            <a:r>
              <a:rPr dirty="0"/>
              <a:t>): Fair proces: fra upopulære forandringer til medarbejdere, der udvikler løsninger. </a:t>
            </a: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8956" y="0"/>
            <a:ext cx="787400" cy="115570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" grpId="1" animBg="1" advAuto="0"/>
      <p:bldP spid="228" grpId="3" animBg="1" advAuto="0"/>
      <p:bldP spid="229" grpId="2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D3384D82-52D8-E940-8395-E99C5E72A8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071571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hape 298"/>
          <p:cNvSpPr/>
          <p:nvPr/>
        </p:nvSpPr>
        <p:spPr>
          <a:xfrm>
            <a:off x="315837" y="1573031"/>
            <a:ext cx="2261668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200"/>
            </a:pPr>
            <a:r>
              <a:t>Sæt</a:t>
            </a:r>
          </a:p>
          <a:p>
            <a:pPr>
              <a:defRPr sz="4200"/>
            </a:pPr>
            <a:r>
              <a:t> kontekst</a:t>
            </a:r>
          </a:p>
        </p:txBody>
      </p:sp>
      <p:grpSp>
        <p:nvGrpSpPr>
          <p:cNvPr id="301" name="Group 301"/>
          <p:cNvGrpSpPr/>
          <p:nvPr/>
        </p:nvGrpSpPr>
        <p:grpSpPr>
          <a:xfrm>
            <a:off x="253018" y="2929356"/>
            <a:ext cx="2387306" cy="4595381"/>
            <a:chOff x="0" y="0"/>
            <a:chExt cx="2387305" cy="4595379"/>
          </a:xfrm>
        </p:grpSpPr>
        <p:sp>
          <p:nvSpPr>
            <p:cNvPr id="300" name="Shape 300"/>
            <p:cNvSpPr/>
            <p:nvPr/>
          </p:nvSpPr>
          <p:spPr>
            <a:xfrm>
              <a:off x="50800" y="50800"/>
              <a:ext cx="2285706" cy="44937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000"/>
              </a:pPr>
              <a:r>
                <a:t>Retning:Hvad skal lade sig gøre, som ikke kan lade sig gøre nu?</a:t>
              </a:r>
            </a:p>
            <a:p>
              <a:pPr>
                <a:defRPr sz="2000"/>
              </a:pPr>
              <a:r>
                <a:t>Rammer: hvad ligger fast/er ikke til diskussion? Hvad kan der involveres i?</a:t>
              </a:r>
            </a:p>
            <a:p>
              <a:pPr>
                <a:defRPr sz="2000"/>
              </a:pPr>
              <a:r>
                <a:t>Kontekst: Hvordan hænger det sammen med organisationens øvrige strategi?</a:t>
              </a:r>
            </a:p>
          </p:txBody>
        </p:sp>
        <p:pic>
          <p:nvPicPr>
            <p:cNvPr id="299" name="Billede 298"/>
            <p:cNvPicPr>
              <a:picLocks/>
            </p:cNvPicPr>
            <p:nvPr/>
          </p:nvPicPr>
          <p:blipFill>
            <a:blip r:embed="rId3">
              <a:alphaModFix amt="71000"/>
            </a:blip>
            <a:stretch>
              <a:fillRect/>
            </a:stretch>
          </p:blipFill>
          <p:spPr>
            <a:xfrm>
              <a:off x="-1" y="0"/>
              <a:ext cx="2387307" cy="4595380"/>
            </a:xfrm>
            <a:prstGeom prst="rect">
              <a:avLst/>
            </a:prstGeom>
            <a:effectLst/>
          </p:spPr>
        </p:pic>
      </p:grpSp>
      <p:grpSp>
        <p:nvGrpSpPr>
          <p:cNvPr id="304" name="Group 304"/>
          <p:cNvGrpSpPr/>
          <p:nvPr/>
        </p:nvGrpSpPr>
        <p:grpSpPr>
          <a:xfrm>
            <a:off x="2818152" y="3953801"/>
            <a:ext cx="2387306" cy="3833975"/>
            <a:chOff x="0" y="0"/>
            <a:chExt cx="2387305" cy="3833973"/>
          </a:xfrm>
        </p:grpSpPr>
        <p:sp>
          <p:nvSpPr>
            <p:cNvPr id="303" name="Shape 303"/>
            <p:cNvSpPr/>
            <p:nvPr/>
          </p:nvSpPr>
          <p:spPr>
            <a:xfrm>
              <a:off x="50800" y="50800"/>
              <a:ext cx="2285706" cy="37323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/>
              </a:lvl1pPr>
            </a:lstStyle>
            <a:p>
              <a:r>
                <a:t>Involver i udvikling af løsninger. Skab dialogisk kommunikation. Små overskuelige mål </a:t>
              </a:r>
            </a:p>
          </p:txBody>
        </p:sp>
        <p:pic>
          <p:nvPicPr>
            <p:cNvPr id="302" name="Billede 301"/>
            <p:cNvPicPr>
              <a:picLocks/>
            </p:cNvPicPr>
            <p:nvPr/>
          </p:nvPicPr>
          <p:blipFill>
            <a:blip r:embed="rId4">
              <a:alphaModFix amt="71000"/>
            </a:blip>
            <a:stretch>
              <a:fillRect/>
            </a:stretch>
          </p:blipFill>
          <p:spPr>
            <a:xfrm>
              <a:off x="-1" y="-1"/>
              <a:ext cx="2387307" cy="3833975"/>
            </a:xfrm>
            <a:prstGeom prst="rect">
              <a:avLst/>
            </a:prstGeom>
            <a:effectLst/>
          </p:spPr>
        </p:pic>
      </p:grpSp>
      <p:sp>
        <p:nvSpPr>
          <p:cNvPr id="305" name="Shape 305"/>
          <p:cNvSpPr/>
          <p:nvPr/>
        </p:nvSpPr>
        <p:spPr>
          <a:xfrm>
            <a:off x="5388226" y="1255531"/>
            <a:ext cx="2377428" cy="2019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/>
            </a:pPr>
            <a:r>
              <a:t>Beslut &amp; forklar</a:t>
            </a:r>
          </a:p>
          <a:p>
            <a:pPr>
              <a:defRPr sz="4200"/>
            </a:pPr>
            <a:r>
              <a:t> </a:t>
            </a:r>
          </a:p>
        </p:txBody>
      </p:sp>
      <p:grpSp>
        <p:nvGrpSpPr>
          <p:cNvPr id="308" name="Group 308"/>
          <p:cNvGrpSpPr/>
          <p:nvPr/>
        </p:nvGrpSpPr>
        <p:grpSpPr>
          <a:xfrm>
            <a:off x="5381876" y="3310059"/>
            <a:ext cx="2387306" cy="3833975"/>
            <a:chOff x="0" y="0"/>
            <a:chExt cx="2387305" cy="3833973"/>
          </a:xfrm>
        </p:grpSpPr>
        <p:sp>
          <p:nvSpPr>
            <p:cNvPr id="307" name="Shape 307"/>
            <p:cNvSpPr/>
            <p:nvPr/>
          </p:nvSpPr>
          <p:spPr>
            <a:xfrm>
              <a:off x="50800" y="50800"/>
              <a:ext cx="2285706" cy="37323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/>
              </a:lvl1pPr>
            </a:lstStyle>
            <a:p>
              <a:r>
                <a:t>Forklar rationale bag beslutning og kriterier for at revidere, til- og fravælge forslag. Forklaring viser lederen har reflekteret over forslagene ift. ramme og retning </a:t>
              </a:r>
            </a:p>
          </p:txBody>
        </p:sp>
        <p:pic>
          <p:nvPicPr>
            <p:cNvPr id="306" name="Billede 305"/>
            <p:cNvPicPr>
              <a:picLocks/>
            </p:cNvPicPr>
            <p:nvPr/>
          </p:nvPicPr>
          <p:blipFill>
            <a:blip r:embed="rId4">
              <a:alphaModFix amt="71000"/>
            </a:blip>
            <a:stretch>
              <a:fillRect/>
            </a:stretch>
          </p:blipFill>
          <p:spPr>
            <a:xfrm>
              <a:off x="-1" y="-1"/>
              <a:ext cx="2387307" cy="3833975"/>
            </a:xfrm>
            <a:prstGeom prst="rect">
              <a:avLst/>
            </a:prstGeom>
            <a:effectLst/>
          </p:spPr>
        </p:pic>
      </p:grpSp>
      <p:sp>
        <p:nvSpPr>
          <p:cNvPr id="309" name="Shape 309"/>
          <p:cNvSpPr/>
          <p:nvPr/>
        </p:nvSpPr>
        <p:spPr>
          <a:xfrm>
            <a:off x="8049421" y="7961165"/>
            <a:ext cx="2298243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/>
            </a:pPr>
            <a:r>
              <a:t>Involver   </a:t>
            </a:r>
          </a:p>
          <a:p>
            <a:pPr>
              <a:defRPr sz="4200"/>
            </a:pPr>
            <a:r>
              <a:t> </a:t>
            </a:r>
            <a:r>
              <a:rPr sz="3000"/>
              <a:t>i afprøvning</a:t>
            </a:r>
          </a:p>
        </p:txBody>
      </p:sp>
      <p:grpSp>
        <p:nvGrpSpPr>
          <p:cNvPr id="312" name="Group 312"/>
          <p:cNvGrpSpPr/>
          <p:nvPr/>
        </p:nvGrpSpPr>
        <p:grpSpPr>
          <a:xfrm>
            <a:off x="8004889" y="3207624"/>
            <a:ext cx="2387307" cy="4762888"/>
            <a:chOff x="0" y="0"/>
            <a:chExt cx="2387305" cy="4762887"/>
          </a:xfrm>
        </p:grpSpPr>
        <p:sp>
          <p:nvSpPr>
            <p:cNvPr id="311" name="Shape 311"/>
            <p:cNvSpPr/>
            <p:nvPr/>
          </p:nvSpPr>
          <p:spPr>
            <a:xfrm>
              <a:off x="50800" y="50800"/>
              <a:ext cx="2285706" cy="4661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/>
              </a:lvl1pPr>
            </a:lstStyle>
            <a:p>
              <a:r>
                <a:t>Udtryk klare forventninger til at medarbejderne gør deres bedste for at få løsningerne til at virke i praksis. Hold hyppige, korte møder for at støtte fremskridt: Hvad skete der? Hvordan giver det mening, at gå videre herfra? Hvem</a:t>
              </a:r>
            </a:p>
          </p:txBody>
        </p:sp>
        <p:pic>
          <p:nvPicPr>
            <p:cNvPr id="310" name="Billede 309"/>
            <p:cNvPicPr>
              <a:picLocks/>
            </p:cNvPicPr>
            <p:nvPr/>
          </p:nvPicPr>
          <p:blipFill>
            <a:blip r:embed="rId5">
              <a:alphaModFix amt="71000"/>
            </a:blip>
            <a:stretch>
              <a:fillRect/>
            </a:stretch>
          </p:blipFill>
          <p:spPr>
            <a:xfrm>
              <a:off x="-1" y="0"/>
              <a:ext cx="2387307" cy="4762888"/>
            </a:xfrm>
            <a:prstGeom prst="rect">
              <a:avLst/>
            </a:prstGeom>
            <a:effectLst/>
          </p:spPr>
        </p:pic>
      </p:grpSp>
      <p:sp>
        <p:nvSpPr>
          <p:cNvPr id="313" name="Shape 313"/>
          <p:cNvSpPr/>
          <p:nvPr/>
        </p:nvSpPr>
        <p:spPr>
          <a:xfrm>
            <a:off x="10576374" y="1573031"/>
            <a:ext cx="2261664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/>
            </a:pPr>
            <a:r>
              <a:t>Gør til   </a:t>
            </a:r>
          </a:p>
          <a:p>
            <a:pPr>
              <a:defRPr sz="4200"/>
            </a:pPr>
            <a:r>
              <a:t> drift</a:t>
            </a:r>
          </a:p>
        </p:txBody>
      </p:sp>
      <p:grpSp>
        <p:nvGrpSpPr>
          <p:cNvPr id="316" name="Group 316"/>
          <p:cNvGrpSpPr/>
          <p:nvPr/>
        </p:nvGrpSpPr>
        <p:grpSpPr>
          <a:xfrm>
            <a:off x="10513552" y="2959812"/>
            <a:ext cx="2387309" cy="3833977"/>
            <a:chOff x="-1" y="-1"/>
            <a:chExt cx="2387307" cy="3833975"/>
          </a:xfrm>
        </p:grpSpPr>
        <p:sp>
          <p:nvSpPr>
            <p:cNvPr id="315" name="Shape 315"/>
            <p:cNvSpPr/>
            <p:nvPr/>
          </p:nvSpPr>
          <p:spPr>
            <a:xfrm>
              <a:off x="50800" y="50800"/>
              <a:ext cx="2285706" cy="37323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/>
              </a:lvl1pPr>
            </a:lstStyle>
            <a:p>
              <a:r>
                <a:t> Løsninger der skaber værdi  overgår til drift. </a:t>
              </a:r>
            </a:p>
          </p:txBody>
        </p:sp>
        <p:pic>
          <p:nvPicPr>
            <p:cNvPr id="314" name="Billede 313"/>
            <p:cNvPicPr>
              <a:picLocks/>
            </p:cNvPicPr>
            <p:nvPr/>
          </p:nvPicPr>
          <p:blipFill>
            <a:blip r:embed="rId4">
              <a:alphaModFix amt="71000"/>
            </a:blip>
            <a:stretch>
              <a:fillRect/>
            </a:stretch>
          </p:blipFill>
          <p:spPr>
            <a:xfrm>
              <a:off x="-1" y="-1"/>
              <a:ext cx="2387307" cy="3833975"/>
            </a:xfrm>
            <a:prstGeom prst="rect">
              <a:avLst/>
            </a:prstGeom>
            <a:effectLst/>
          </p:spPr>
        </p:pic>
      </p:grpSp>
      <p:pic>
        <p:nvPicPr>
          <p:cNvPr id="324" name="Billede 323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1549207" y="7570032"/>
            <a:ext cx="883454" cy="1501044"/>
          </a:xfrm>
          <a:prstGeom prst="rect">
            <a:avLst/>
          </a:prstGeom>
        </p:spPr>
      </p:pic>
      <p:pic>
        <p:nvPicPr>
          <p:cNvPr id="326" name="Billede 325"/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3902351" y="1735717"/>
            <a:ext cx="1209954" cy="1508873"/>
          </a:xfrm>
          <a:prstGeom prst="rect">
            <a:avLst/>
          </a:prstGeom>
        </p:spPr>
      </p:pic>
      <p:pic>
        <p:nvPicPr>
          <p:cNvPr id="328" name="Billede 327"/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6443474" y="7246322"/>
            <a:ext cx="883453" cy="1501044"/>
          </a:xfrm>
          <a:prstGeom prst="rect">
            <a:avLst/>
          </a:prstGeom>
        </p:spPr>
      </p:pic>
      <p:pic>
        <p:nvPicPr>
          <p:cNvPr id="330" name="Billede 329"/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9035021" y="1533591"/>
            <a:ext cx="1209954" cy="1508873"/>
          </a:xfrm>
          <a:prstGeom prst="rect">
            <a:avLst/>
          </a:prstGeom>
        </p:spPr>
      </p:pic>
      <p:sp>
        <p:nvSpPr>
          <p:cNvPr id="321" name="Shape 321"/>
          <p:cNvSpPr/>
          <p:nvPr/>
        </p:nvSpPr>
        <p:spPr>
          <a:xfrm>
            <a:off x="2824502" y="7770814"/>
            <a:ext cx="2374605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/>
            </a:pPr>
            <a:r>
              <a:t>Involver   </a:t>
            </a:r>
          </a:p>
          <a:p>
            <a:pPr>
              <a:defRPr sz="4200"/>
            </a:pPr>
            <a:r>
              <a:t> </a:t>
            </a:r>
            <a:r>
              <a:rPr sz="3000"/>
              <a:t>i udvikling</a:t>
            </a:r>
          </a:p>
        </p:txBody>
      </p:sp>
      <p:sp>
        <p:nvSpPr>
          <p:cNvPr id="322" name="Shape 322"/>
          <p:cNvSpPr/>
          <p:nvPr/>
        </p:nvSpPr>
        <p:spPr>
          <a:xfrm>
            <a:off x="5138918" y="9158280"/>
            <a:ext cx="2876043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/>
            </a:lvl1pPr>
          </a:lstStyle>
          <a:p>
            <a:r>
              <a:t>Strategisk procesdesign</a:t>
            </a:r>
          </a:p>
        </p:txBody>
      </p:sp>
      <p:sp>
        <p:nvSpPr>
          <p:cNvPr id="323" name="Shape 323"/>
          <p:cNvSpPr/>
          <p:nvPr/>
        </p:nvSpPr>
        <p:spPr>
          <a:xfrm>
            <a:off x="1905863" y="195203"/>
            <a:ext cx="9485390" cy="256480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r>
              <a:rPr dirty="0"/>
              <a:t>Må deles med angivelse af kilden: Bo Vestergaard (201</a:t>
            </a:r>
            <a:r>
              <a:rPr lang="da-DK" dirty="0"/>
              <a:t>9</a:t>
            </a:r>
            <a:r>
              <a:rPr dirty="0"/>
              <a:t>): Fair proces: fra upopulære forandringer til medarbejdere, der udvikler løsninger. </a:t>
            </a:r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217400" y="0"/>
            <a:ext cx="787400" cy="1155700"/>
          </a:xfrm>
          <a:prstGeom prst="rect">
            <a:avLst/>
          </a:prstGeom>
        </p:spPr>
      </p:pic>
      <p:sp>
        <p:nvSpPr>
          <p:cNvPr id="30" name="Se s. 53–61"/>
          <p:cNvSpPr txBox="1"/>
          <p:nvPr/>
        </p:nvSpPr>
        <p:spPr>
          <a:xfrm>
            <a:off x="11448623" y="9309862"/>
            <a:ext cx="1394557" cy="3624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587022">
              <a:defRPr sz="2000">
                <a:solidFill>
                  <a:srgbClr val="FFFFFF"/>
                </a:solidFill>
              </a:defRPr>
            </a:lvl1pPr>
          </a:lstStyle>
          <a:p>
            <a:r>
              <a:rPr dirty="0"/>
              <a:t>Se </a:t>
            </a:r>
            <a:r>
              <a:rPr lang="da-DK" dirty="0"/>
              <a:t>kapitel 2</a:t>
            </a:r>
            <a:endParaRPr dirty="0"/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1" grpId="1" animBg="1" advAuto="0"/>
      <p:bldP spid="304" grpId="2" animBg="1" advAuto="0"/>
      <p:bldP spid="308" grpId="3" animBg="1" advAuto="0"/>
      <p:bldP spid="312" grpId="4" animBg="1" advAuto="0"/>
      <p:bldP spid="316" grpId="5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treg"/>
          <p:cNvSpPr/>
          <p:nvPr/>
        </p:nvSpPr>
        <p:spPr>
          <a:xfrm flipV="1">
            <a:off x="6502399" y="2398210"/>
            <a:ext cx="1" cy="6329025"/>
          </a:xfrm>
          <a:prstGeom prst="lin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27093" tIns="27093" rIns="27093" bIns="27093" anchor="ctr"/>
          <a:lstStyle/>
          <a:p>
            <a:pPr defTabSz="587022"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27" name="Få taler meget. Flere siger ikke noget"/>
          <p:cNvSpPr txBox="1"/>
          <p:nvPr/>
        </p:nvSpPr>
        <p:spPr>
          <a:xfrm>
            <a:off x="718411" y="3062026"/>
            <a:ext cx="4541778" cy="35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l">
              <a:defRPr sz="2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Få taler meget. Flere siger ikke noget</a:t>
            </a:r>
          </a:p>
        </p:txBody>
      </p:sp>
      <p:sp>
        <p:nvSpPr>
          <p:cNvPr id="128" name="Lange udsagn eller enetaler fra flere personer"/>
          <p:cNvSpPr txBox="1"/>
          <p:nvPr/>
        </p:nvSpPr>
        <p:spPr>
          <a:xfrm>
            <a:off x="721965" y="3639213"/>
            <a:ext cx="5727442" cy="6637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l">
              <a:defRPr sz="2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Lange udsagn eller enetaler fra flere personer </a:t>
            </a:r>
          </a:p>
        </p:txBody>
      </p:sp>
      <p:sp>
        <p:nvSpPr>
          <p:cNvPr id="129" name="Kollektive monologer: Flere eller alle taler meget, men kobler sig ikke på hinanden eller hører ikke, hvad hinanden siger"/>
          <p:cNvSpPr txBox="1"/>
          <p:nvPr/>
        </p:nvSpPr>
        <p:spPr>
          <a:xfrm>
            <a:off x="723896" y="4282679"/>
            <a:ext cx="5723580" cy="968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7093" tIns="27093" rIns="27093" bIns="27093" anchor="ctr">
            <a:spAutoFit/>
          </a:bodyPr>
          <a:lstStyle>
            <a:lvl1pPr algn="l">
              <a:defRPr sz="2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Kollektive monologer: Flere eller alle taler meget, men kobler sig ikke på hinanden eller hører ikke, hvad hinanden siger </a:t>
            </a:r>
          </a:p>
        </p:txBody>
      </p:sp>
      <p:sp>
        <p:nvSpPr>
          <p:cNvPr id="130" name="Kommunikationen består primært i at argumentere for eget synspunkt"/>
          <p:cNvSpPr txBox="1"/>
          <p:nvPr/>
        </p:nvSpPr>
        <p:spPr>
          <a:xfrm>
            <a:off x="720063" y="5575679"/>
            <a:ext cx="4823940" cy="6637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7093" tIns="27093" rIns="27093" bIns="27093" anchor="ctr">
            <a:spAutoFit/>
          </a:bodyPr>
          <a:lstStyle>
            <a:lvl1pPr algn="l">
              <a:defRPr sz="2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Kommunikationen består primært i at argumentere for eget synspunkt</a:t>
            </a:r>
          </a:p>
        </p:txBody>
      </p:sp>
      <p:sp>
        <p:nvSpPr>
          <p:cNvPr id="131" name="Mindst én ydmyger eller “straffer” andre, fx for at…"/>
          <p:cNvSpPr txBox="1"/>
          <p:nvPr/>
        </p:nvSpPr>
        <p:spPr>
          <a:xfrm>
            <a:off x="723093" y="6825535"/>
            <a:ext cx="5425773" cy="1882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7093" tIns="27093" rIns="27093" bIns="27093" anchor="ctr">
            <a:spAutoFit/>
          </a:bodyPr>
          <a:lstStyle/>
          <a:p>
            <a:pPr algn="l" defTabSz="914400">
              <a:defRPr sz="2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Mindst én ydmyger eller “straffer” andre, fx for at </a:t>
            </a:r>
          </a:p>
          <a:p>
            <a:pPr marL="244230" indent="-244230" algn="l" defTabSz="914400">
              <a:buSzPct val="75000"/>
              <a:buChar char="•"/>
              <a:defRPr sz="2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stille spørgsmål</a:t>
            </a:r>
          </a:p>
          <a:p>
            <a:pPr marL="244230" indent="-244230" algn="l" defTabSz="914400">
              <a:buSzPct val="75000"/>
              <a:buChar char="•"/>
              <a:defRPr sz="2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bidrage med anderledes pointer/forslag</a:t>
            </a:r>
          </a:p>
          <a:p>
            <a:pPr marL="244230" indent="-244230" algn="l" defTabSz="914400">
              <a:buSzPct val="75000"/>
              <a:buChar char="•"/>
              <a:defRPr sz="2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indrømme at have haft forkerte antagelser om situationen og handlemuligheder</a:t>
            </a:r>
          </a:p>
        </p:txBody>
      </p:sp>
      <p:sp>
        <p:nvSpPr>
          <p:cNvPr id="132" name="Lav kollektiv IQ…"/>
          <p:cNvSpPr txBox="1"/>
          <p:nvPr/>
        </p:nvSpPr>
        <p:spPr>
          <a:xfrm>
            <a:off x="737468" y="1324796"/>
            <a:ext cx="3073774" cy="968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7093" tIns="27093" rIns="27093" bIns="27093" anchor="ctr">
            <a:spAutoFit/>
          </a:bodyPr>
          <a:lstStyle/>
          <a:p>
            <a:pPr algn="l" defTabSz="914400">
              <a:defRPr sz="30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Lav kollektiv IQ </a:t>
            </a:r>
          </a:p>
          <a:p>
            <a:pPr algn="l" defTabSz="914400">
              <a:defRPr sz="30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Sådan lyder det:</a:t>
            </a:r>
          </a:p>
        </p:txBody>
      </p:sp>
      <p:sp>
        <p:nvSpPr>
          <p:cNvPr id="133" name="Alle taler nogenlunde lige meget"/>
          <p:cNvSpPr txBox="1"/>
          <p:nvPr/>
        </p:nvSpPr>
        <p:spPr>
          <a:xfrm>
            <a:off x="6608735" y="3036405"/>
            <a:ext cx="3976354" cy="35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l">
              <a:defRPr sz="2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Alle taler nogenlunde lige meget</a:t>
            </a:r>
          </a:p>
        </p:txBody>
      </p:sp>
      <p:sp>
        <p:nvSpPr>
          <p:cNvPr id="134" name="Korte (og præcise) udsagn/spørgsmål"/>
          <p:cNvSpPr txBox="1"/>
          <p:nvPr/>
        </p:nvSpPr>
        <p:spPr>
          <a:xfrm>
            <a:off x="6615927" y="3711514"/>
            <a:ext cx="4653770" cy="35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l">
              <a:defRPr sz="2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Korte (og præcise) udsagn/spørgsmål</a:t>
            </a:r>
          </a:p>
        </p:txBody>
      </p:sp>
      <p:sp>
        <p:nvSpPr>
          <p:cNvPr id="135" name="Deltagerne veksler mellem egne udsagn om syn på…"/>
          <p:cNvSpPr txBox="1"/>
          <p:nvPr/>
        </p:nvSpPr>
        <p:spPr>
          <a:xfrm>
            <a:off x="6608735" y="5359965"/>
            <a:ext cx="6418624" cy="1273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7093" tIns="27093" rIns="27093" bIns="27093" anchor="ctr">
            <a:spAutoFit/>
          </a:bodyPr>
          <a:lstStyle/>
          <a:p>
            <a:pPr algn="l" defTabSz="914400">
              <a:defRPr sz="2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Deltagerne veksler mellem egne udsagn </a:t>
            </a:r>
            <a:r>
              <a:rPr b="0"/>
              <a:t>om syn på</a:t>
            </a:r>
          </a:p>
          <a:p>
            <a:pPr algn="l" defTabSz="914400">
              <a:defRPr sz="20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situation, handlemuligheder og overvejelserne bag </a:t>
            </a:r>
          </a:p>
          <a:p>
            <a:pPr algn="l" defTabSz="914400">
              <a:defRPr sz="2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med åbne spørgsmål til de andre deltageres udsagn</a:t>
            </a:r>
          </a:p>
          <a:p>
            <a:pPr algn="l" defTabSz="914400">
              <a:defRPr sz="2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b="0"/>
              <a:t>(</a:t>
            </a:r>
            <a:r>
              <a:rPr sz="1600" b="0"/>
              <a:t>Det inviterer andre ind i samtalen og udfolder deres perspektiv)</a:t>
            </a:r>
          </a:p>
        </p:txBody>
      </p:sp>
      <p:sp>
        <p:nvSpPr>
          <p:cNvPr id="136" name="Kobler sig på hinandens udsagn. Det sker fx ved at…"/>
          <p:cNvSpPr txBox="1"/>
          <p:nvPr/>
        </p:nvSpPr>
        <p:spPr>
          <a:xfrm>
            <a:off x="6608735" y="4282564"/>
            <a:ext cx="6376084" cy="968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7093" tIns="27093" rIns="27093" bIns="27093" anchor="ctr">
            <a:spAutoFit/>
          </a:bodyPr>
          <a:lstStyle/>
          <a:p>
            <a:pPr algn="l" defTabSz="914400">
              <a:defRPr sz="2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Kobler sig på hinandens udsagn. Det sker fx ved at </a:t>
            </a:r>
          </a:p>
          <a:p>
            <a:pPr algn="l" defTabSz="914400">
              <a:defRPr sz="2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stille uddybende spørgsmål, referere til og bygge </a:t>
            </a:r>
          </a:p>
          <a:p>
            <a:pPr algn="l" defTabSz="914400">
              <a:defRPr sz="2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videre på andres udsagn</a:t>
            </a:r>
          </a:p>
        </p:txBody>
      </p:sp>
      <p:sp>
        <p:nvSpPr>
          <p:cNvPr id="137" name="Alle viser det er legitimt og trygt at…"/>
          <p:cNvSpPr txBox="1"/>
          <p:nvPr/>
        </p:nvSpPr>
        <p:spPr>
          <a:xfrm>
            <a:off x="6627750" y="6825536"/>
            <a:ext cx="5425773" cy="157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7093" tIns="27093" rIns="27093" bIns="27093" anchor="ctr">
            <a:spAutoFit/>
          </a:bodyPr>
          <a:lstStyle/>
          <a:p>
            <a:pPr algn="l" defTabSz="914400">
              <a:defRPr sz="2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Alle viser det er legitimt og trygt at</a:t>
            </a:r>
          </a:p>
          <a:p>
            <a:pPr marL="244230" indent="-244230" algn="l" defTabSz="914400">
              <a:buSzPct val="75000"/>
              <a:buChar char="•"/>
              <a:defRPr sz="2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stille spørgsmål</a:t>
            </a:r>
          </a:p>
          <a:p>
            <a:pPr marL="244230" indent="-244230" algn="l" defTabSz="914400">
              <a:buSzPct val="75000"/>
              <a:buChar char="•"/>
              <a:defRPr sz="2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bidrage med anderledes pointer/forslag</a:t>
            </a:r>
          </a:p>
          <a:p>
            <a:pPr marL="244230" indent="-244230" algn="l" defTabSz="914400">
              <a:buSzPct val="75000"/>
              <a:buChar char="•"/>
              <a:defRPr sz="2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indrømme at have haft forkerte antagelser om situationen og handlemuligheder</a:t>
            </a:r>
          </a:p>
        </p:txBody>
      </p:sp>
      <p:sp>
        <p:nvSpPr>
          <p:cNvPr id="138" name="Høj kollektiv IQ…"/>
          <p:cNvSpPr txBox="1"/>
          <p:nvPr/>
        </p:nvSpPr>
        <p:spPr>
          <a:xfrm>
            <a:off x="7081419" y="1324796"/>
            <a:ext cx="3030986" cy="968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7093" tIns="27093" rIns="27093" bIns="27093" anchor="ctr">
            <a:spAutoFit/>
          </a:bodyPr>
          <a:lstStyle/>
          <a:p>
            <a:pPr algn="l" defTabSz="914400">
              <a:defRPr sz="3000">
                <a:solidFill>
                  <a:srgbClr val="308B16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Høj kollektiv IQ</a:t>
            </a:r>
          </a:p>
          <a:p>
            <a:pPr algn="l" defTabSz="914400">
              <a:defRPr sz="3000">
                <a:solidFill>
                  <a:srgbClr val="308B16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Sådan lyder det:</a:t>
            </a:r>
          </a:p>
        </p:txBody>
      </p:sp>
      <p:sp>
        <p:nvSpPr>
          <p:cNvPr id="139" name="Streg">
            <a:hlinkClick r:id="" action="ppaction://hlinkshowjump?jump=nextslide"/>
          </p:cNvPr>
          <p:cNvSpPr/>
          <p:nvPr/>
        </p:nvSpPr>
        <p:spPr>
          <a:xfrm>
            <a:off x="-29132" y="3500359"/>
            <a:ext cx="13004801" cy="1"/>
          </a:xfrm>
          <a:prstGeom prst="lin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27093" tIns="27093" rIns="27093" bIns="27093" anchor="ctr"/>
          <a:lstStyle/>
          <a:p>
            <a:pPr defTabSz="587022"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0" name="Streg"/>
          <p:cNvSpPr/>
          <p:nvPr/>
        </p:nvSpPr>
        <p:spPr>
          <a:xfrm>
            <a:off x="38601" y="4204786"/>
            <a:ext cx="13004801" cy="1"/>
          </a:xfrm>
          <a:prstGeom prst="lin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27093" tIns="27093" rIns="27093" bIns="27093" anchor="ctr"/>
          <a:lstStyle/>
          <a:p>
            <a:pPr defTabSz="587022"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1" name="Streg"/>
          <p:cNvSpPr/>
          <p:nvPr/>
        </p:nvSpPr>
        <p:spPr>
          <a:xfrm>
            <a:off x="106334" y="5302066"/>
            <a:ext cx="13004802" cy="1"/>
          </a:xfrm>
          <a:prstGeom prst="lin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27093" tIns="27093" rIns="27093" bIns="27093" anchor="ctr"/>
          <a:lstStyle/>
          <a:p>
            <a:pPr defTabSz="587022"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2" name="Streg"/>
          <p:cNvSpPr/>
          <p:nvPr/>
        </p:nvSpPr>
        <p:spPr>
          <a:xfrm>
            <a:off x="38601" y="6691251"/>
            <a:ext cx="13004801" cy="1"/>
          </a:xfrm>
          <a:prstGeom prst="lin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27093" tIns="27093" rIns="27093" bIns="27093" anchor="ctr"/>
          <a:lstStyle/>
          <a:p>
            <a:pPr defTabSz="587022"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3" name="Kollektiv intelligens og beslutningskvalitet"/>
          <p:cNvSpPr txBox="1"/>
          <p:nvPr/>
        </p:nvSpPr>
        <p:spPr>
          <a:xfrm>
            <a:off x="1426862" y="322412"/>
            <a:ext cx="10363747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>
              <a:defRPr sz="4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Kollektiv intelligens og beslutningskvalitet</a:t>
            </a:r>
          </a:p>
        </p:txBody>
      </p:sp>
      <p:sp>
        <p:nvSpPr>
          <p:cNvPr id="144" name="Baseret på Woolley 2010 &amp; 2015. Pentland 2012. Bang &amp; Midelfart 2010, Pearce 1999. Frazier 2017. Edmonson 1999"/>
          <p:cNvSpPr txBox="1"/>
          <p:nvPr/>
        </p:nvSpPr>
        <p:spPr>
          <a:xfrm>
            <a:off x="3679200" y="9308949"/>
            <a:ext cx="5588137" cy="178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587022">
              <a:defRPr sz="800">
                <a:solidFill>
                  <a:srgbClr val="FFFFFF"/>
                </a:solidFill>
              </a:defRPr>
            </a:lvl1pPr>
          </a:lstStyle>
          <a:p>
            <a:r>
              <a:t>Baseret på Woolley 2010 &amp; 2015. Pentland 2012. Bang &amp; Midelfart 2010, Pearce 1999. Frazier 2017. Edmonson 1999</a:t>
            </a:r>
          </a:p>
        </p:txBody>
      </p:sp>
      <p:sp>
        <p:nvSpPr>
          <p:cNvPr id="145" name="Pil"/>
          <p:cNvSpPr/>
          <p:nvPr/>
        </p:nvSpPr>
        <p:spPr>
          <a:xfrm>
            <a:off x="6627750" y="8399805"/>
            <a:ext cx="6292799" cy="922049"/>
          </a:xfrm>
          <a:prstGeom prst="rightArrow">
            <a:avLst>
              <a:gd name="adj1" fmla="val 32000"/>
              <a:gd name="adj2" fmla="val 66114"/>
            </a:avLst>
          </a:prstGeom>
          <a:gradFill>
            <a:gsLst>
              <a:gs pos="0">
                <a:srgbClr val="189B1A"/>
              </a:gs>
              <a:gs pos="100000">
                <a:srgbClr val="235D0B"/>
              </a:gs>
            </a:gsLst>
            <a:lin ang="5400000"/>
          </a:gra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146" name="Højere beslutningskvalitet"/>
          <p:cNvSpPr txBox="1"/>
          <p:nvPr/>
        </p:nvSpPr>
        <p:spPr>
          <a:xfrm>
            <a:off x="7252944" y="8694036"/>
            <a:ext cx="2912444" cy="333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>
              <a:defRPr sz="1800">
                <a:solidFill>
                  <a:srgbClr val="DCDEE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Højere beslutningskvalitet</a:t>
            </a:r>
          </a:p>
        </p:txBody>
      </p:sp>
      <p:sp>
        <p:nvSpPr>
          <p:cNvPr id="147" name="Pil"/>
          <p:cNvSpPr/>
          <p:nvPr/>
        </p:nvSpPr>
        <p:spPr>
          <a:xfrm rot="10800000">
            <a:off x="108867" y="8352031"/>
            <a:ext cx="6294446" cy="1017598"/>
          </a:xfrm>
          <a:prstGeom prst="rightArrow">
            <a:avLst>
              <a:gd name="adj1" fmla="val 27651"/>
              <a:gd name="adj2" fmla="val 66367"/>
            </a:avLst>
          </a:prstGeom>
          <a:blipFill>
            <a:blip r:embed="rId3"/>
          </a:blip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148" name="Lavere beslutningskvalitet"/>
          <p:cNvSpPr txBox="1"/>
          <p:nvPr/>
        </p:nvSpPr>
        <p:spPr>
          <a:xfrm>
            <a:off x="1475334" y="8683029"/>
            <a:ext cx="3027932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>
              <a:defRPr sz="1800">
                <a:solidFill>
                  <a:srgbClr val="DCDEE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Lavere beslutningskvalitet</a:t>
            </a:r>
          </a:p>
        </p:txBody>
      </p:sp>
      <p:sp>
        <p:nvSpPr>
          <p:cNvPr id="149" name="Streg"/>
          <p:cNvSpPr/>
          <p:nvPr/>
        </p:nvSpPr>
        <p:spPr>
          <a:xfrm>
            <a:off x="-29132" y="2982247"/>
            <a:ext cx="13004801" cy="1"/>
          </a:xfrm>
          <a:prstGeom prst="lin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27093" tIns="27093" rIns="27093" bIns="27093" anchor="ctr"/>
          <a:lstStyle/>
          <a:p>
            <a:pPr defTabSz="587022"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50" name="Bidrag afviger fra det fælles arbejdsspørgsmål"/>
          <p:cNvSpPr txBox="1"/>
          <p:nvPr/>
        </p:nvSpPr>
        <p:spPr>
          <a:xfrm>
            <a:off x="718411" y="2620221"/>
            <a:ext cx="5684902" cy="358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l">
              <a:defRPr sz="2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Bidrag afviger fra det fælles arbejdsspørgsmål</a:t>
            </a:r>
          </a:p>
        </p:txBody>
      </p:sp>
      <p:sp>
        <p:nvSpPr>
          <p:cNvPr id="151" name="Bidrag forholder sig til et fælles arbejdsspørgsmål"/>
          <p:cNvSpPr txBox="1"/>
          <p:nvPr/>
        </p:nvSpPr>
        <p:spPr>
          <a:xfrm>
            <a:off x="6608735" y="2629611"/>
            <a:ext cx="6150113" cy="358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l">
              <a:defRPr sz="2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Bidrag forholder sig til et fælles arbejdsspørgsmål</a:t>
            </a:r>
          </a:p>
        </p:txBody>
      </p:sp>
      <p:sp>
        <p:nvSpPr>
          <p:cNvPr id="152" name="Se s. 53–61"/>
          <p:cNvSpPr txBox="1"/>
          <p:nvPr/>
        </p:nvSpPr>
        <p:spPr>
          <a:xfrm>
            <a:off x="11437069" y="9308948"/>
            <a:ext cx="1417660" cy="364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587022">
              <a:defRPr sz="2000">
                <a:solidFill>
                  <a:srgbClr val="FFFFFF"/>
                </a:solidFill>
              </a:defRPr>
            </a:lvl1pPr>
          </a:lstStyle>
          <a:p>
            <a:r>
              <a:rPr dirty="0"/>
              <a:t>Se s. 53–61</a:t>
            </a:r>
          </a:p>
        </p:txBody>
      </p:sp>
      <p:pic>
        <p:nvPicPr>
          <p:cNvPr id="153" name="Billede" descr="Billed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06105" y="-23783"/>
            <a:ext cx="784008" cy="115769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718163152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 advAuto="0"/>
      <p:bldP spid="128" grpId="0" animBg="1" advAuto="0"/>
      <p:bldP spid="129" grpId="0" animBg="1" advAuto="0"/>
      <p:bldP spid="130" grpId="0" animBg="1" advAuto="0"/>
      <p:bldP spid="131" grpId="0" animBg="1" advAuto="0"/>
      <p:bldP spid="133" grpId="0" animBg="1" advAuto="0"/>
      <p:bldP spid="134" grpId="0" animBg="1" advAuto="0"/>
      <p:bldP spid="135" grpId="0" animBg="1" advAuto="0"/>
      <p:bldP spid="136" grpId="0" animBg="1" advAuto="0"/>
      <p:bldP spid="137" grpId="0" animBg="1" advAuto="0"/>
      <p:bldP spid="150" grpId="0" animBg="1" advAuto="0"/>
      <p:bldP spid="151" grpId="0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Billede 233"/>
          <p:cNvPicPr>
            <a:picLocks/>
          </p:cNvPicPr>
          <p:nvPr/>
        </p:nvPicPr>
        <p:blipFill>
          <a:blip r:embed="rId2">
            <a:alphaModFix amt="71000"/>
          </a:blip>
          <a:stretch>
            <a:fillRect/>
          </a:stretch>
        </p:blipFill>
        <p:spPr>
          <a:xfrm>
            <a:off x="1377753" y="1885303"/>
            <a:ext cx="3326210" cy="3687194"/>
          </a:xfrm>
          <a:prstGeom prst="rect">
            <a:avLst/>
          </a:prstGeom>
        </p:spPr>
      </p:pic>
      <p:sp>
        <p:nvSpPr>
          <p:cNvPr id="236" name="Shape 236"/>
          <p:cNvSpPr/>
          <p:nvPr/>
        </p:nvSpPr>
        <p:spPr>
          <a:xfrm>
            <a:off x="1798240" y="2709495"/>
            <a:ext cx="2620840" cy="450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8575" tIns="28575" rIns="28575" bIns="28575" anchor="ctr">
            <a:spAutoFit/>
          </a:bodyPr>
          <a:lstStyle>
            <a:lvl1pPr>
              <a:defRPr sz="26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Hvad skete der?</a:t>
            </a:r>
          </a:p>
        </p:txBody>
      </p:sp>
      <p:pic>
        <p:nvPicPr>
          <p:cNvPr id="237" name="Billede 236"/>
          <p:cNvPicPr>
            <a:picLocks/>
          </p:cNvPicPr>
          <p:nvPr/>
        </p:nvPicPr>
        <p:blipFill>
          <a:blip r:embed="rId3">
            <a:alphaModFix amt="71000"/>
          </a:blip>
          <a:stretch>
            <a:fillRect/>
          </a:stretch>
        </p:blipFill>
        <p:spPr>
          <a:xfrm>
            <a:off x="573417" y="6651629"/>
            <a:ext cx="11645082" cy="1020144"/>
          </a:xfrm>
          <a:prstGeom prst="rect">
            <a:avLst/>
          </a:prstGeom>
        </p:spPr>
      </p:pic>
      <p:sp>
        <p:nvSpPr>
          <p:cNvPr id="239" name="Shape 239"/>
          <p:cNvSpPr/>
          <p:nvPr/>
        </p:nvSpPr>
        <p:spPr>
          <a:xfrm>
            <a:off x="3809646" y="6936275"/>
            <a:ext cx="2540708" cy="450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8575" tIns="28575" rIns="28575" bIns="28575" anchor="ctr">
            <a:spAutoFit/>
          </a:bodyPr>
          <a:lstStyle>
            <a:lvl1pPr>
              <a:defRPr sz="26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Tid: 15 minutter</a:t>
            </a:r>
          </a:p>
        </p:txBody>
      </p:sp>
      <p:sp>
        <p:nvSpPr>
          <p:cNvPr id="240" name="Shape 240"/>
          <p:cNvSpPr/>
          <p:nvPr/>
        </p:nvSpPr>
        <p:spPr>
          <a:xfrm>
            <a:off x="2207439" y="925501"/>
            <a:ext cx="8881438" cy="550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8575" tIns="28575" rIns="28575" bIns="28575" anchor="ctr">
            <a:spAutoFit/>
          </a:bodyPr>
          <a:lstStyle>
            <a:lvl1pPr>
              <a:defRPr sz="32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da-DK" dirty="0" err="1"/>
              <a:t>Debrief</a:t>
            </a:r>
            <a:r>
              <a:rPr lang="da-DK" dirty="0"/>
              <a:t>: </a:t>
            </a:r>
            <a:r>
              <a:rPr dirty="0"/>
              <a:t>Det korte</a:t>
            </a:r>
            <a:r>
              <a:rPr lang="da-DK" dirty="0"/>
              <a:t>, lærende</a:t>
            </a:r>
            <a:r>
              <a:rPr dirty="0"/>
              <a:t> </a:t>
            </a:r>
            <a:r>
              <a:rPr lang="da-DK" dirty="0"/>
              <a:t>opfølgnings</a:t>
            </a:r>
            <a:r>
              <a:rPr dirty="0"/>
              <a:t>møde</a:t>
            </a:r>
          </a:p>
        </p:txBody>
      </p:sp>
      <p:grpSp>
        <p:nvGrpSpPr>
          <p:cNvPr id="243" name="Group 243"/>
          <p:cNvGrpSpPr/>
          <p:nvPr/>
        </p:nvGrpSpPr>
        <p:grpSpPr>
          <a:xfrm>
            <a:off x="2351640" y="7902575"/>
            <a:ext cx="6281624" cy="514350"/>
            <a:chOff x="0" y="0"/>
            <a:chExt cx="6281623" cy="514350"/>
          </a:xfrm>
        </p:grpSpPr>
        <p:sp>
          <p:nvSpPr>
            <p:cNvPr id="242" name="Shape 242"/>
            <p:cNvSpPr/>
            <p:nvPr/>
          </p:nvSpPr>
          <p:spPr>
            <a:xfrm>
              <a:off x="6350" y="6350"/>
              <a:ext cx="6268924" cy="501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28575" tIns="28575" rIns="28575" bIns="28575" numCol="1" anchor="ctr">
              <a:spAutoFit/>
            </a:bodyPr>
            <a:lstStyle>
              <a:lvl1pPr>
                <a:defRPr sz="2800"/>
              </a:lvl1pPr>
            </a:lstStyle>
            <a:p>
              <a:r>
                <a:t>Hold mødet kort=stram struktur+stå op</a:t>
              </a:r>
            </a:p>
          </p:txBody>
        </p:sp>
        <p:pic>
          <p:nvPicPr>
            <p:cNvPr id="241" name="Billede 240"/>
            <p:cNvPicPr>
              <a:picLocks/>
            </p:cNvPicPr>
            <p:nvPr/>
          </p:nvPicPr>
          <p:blipFill>
            <a:blip r:embed="rId4">
              <a:alphaModFix amt="71000"/>
            </a:blip>
            <a:stretch>
              <a:fillRect/>
            </a:stretch>
          </p:blipFill>
          <p:spPr>
            <a:xfrm>
              <a:off x="0" y="0"/>
              <a:ext cx="6281624" cy="514351"/>
            </a:xfrm>
            <a:prstGeom prst="rect">
              <a:avLst/>
            </a:prstGeom>
            <a:effectLst/>
          </p:spPr>
        </p:pic>
      </p:grpSp>
      <p:pic>
        <p:nvPicPr>
          <p:cNvPr id="244" name="Billede 243"/>
          <p:cNvPicPr>
            <a:picLocks/>
          </p:cNvPicPr>
          <p:nvPr/>
        </p:nvPicPr>
        <p:blipFill>
          <a:blip r:embed="rId5">
            <a:alphaModFix amt="71000"/>
          </a:blip>
          <a:stretch>
            <a:fillRect/>
          </a:stretch>
        </p:blipFill>
        <p:spPr>
          <a:xfrm>
            <a:off x="7919343" y="1827708"/>
            <a:ext cx="3275744" cy="4053840"/>
          </a:xfrm>
          <a:prstGeom prst="rect">
            <a:avLst/>
          </a:prstGeom>
        </p:spPr>
      </p:pic>
      <p:pic>
        <p:nvPicPr>
          <p:cNvPr id="246" name="Billede 245"/>
          <p:cNvPicPr>
            <a:picLocks/>
          </p:cNvPicPr>
          <p:nvPr/>
        </p:nvPicPr>
        <p:blipFill>
          <a:blip r:embed="rId6">
            <a:alphaModFix amt="71000"/>
          </a:blip>
          <a:stretch>
            <a:fillRect/>
          </a:stretch>
        </p:blipFill>
        <p:spPr>
          <a:xfrm>
            <a:off x="4839295" y="2071948"/>
            <a:ext cx="3326210" cy="3978185"/>
          </a:xfrm>
          <a:prstGeom prst="rect">
            <a:avLst/>
          </a:prstGeom>
        </p:spPr>
      </p:pic>
      <p:sp>
        <p:nvSpPr>
          <p:cNvPr id="248" name="Shape 248"/>
          <p:cNvSpPr/>
          <p:nvPr/>
        </p:nvSpPr>
        <p:spPr>
          <a:xfrm>
            <a:off x="5063963" y="2327275"/>
            <a:ext cx="2876874" cy="16319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8575" tIns="28575" rIns="28575" bIns="28575" anchor="ctr">
            <a:spAutoFit/>
          </a:bodyPr>
          <a:lstStyle/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t>Hvordan giver </a:t>
            </a:r>
          </a:p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t>det mening at gå </a:t>
            </a:r>
          </a:p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t>videre</a:t>
            </a:r>
          </a:p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t> herfra?</a:t>
            </a:r>
          </a:p>
        </p:txBody>
      </p:sp>
      <p:grpSp>
        <p:nvGrpSpPr>
          <p:cNvPr id="251" name="Group 251"/>
          <p:cNvGrpSpPr/>
          <p:nvPr/>
        </p:nvGrpSpPr>
        <p:grpSpPr>
          <a:xfrm>
            <a:off x="621493" y="4214945"/>
            <a:ext cx="2081267" cy="2506031"/>
            <a:chOff x="0" y="0"/>
            <a:chExt cx="2081265" cy="2506029"/>
          </a:xfrm>
        </p:grpSpPr>
        <p:sp>
          <p:nvSpPr>
            <p:cNvPr id="250" name="Shape 250"/>
            <p:cNvSpPr/>
            <p:nvPr/>
          </p:nvSpPr>
          <p:spPr>
            <a:xfrm>
              <a:off x="50800" y="50800"/>
              <a:ext cx="1979666" cy="24044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600"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Sæt kontekst</a:t>
              </a:r>
            </a:p>
            <a:p>
              <a:pPr>
                <a:defRPr sz="1600"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(Formål, form og længe på møde)</a:t>
              </a:r>
            </a:p>
          </p:txBody>
        </p:sp>
        <p:pic>
          <p:nvPicPr>
            <p:cNvPr id="249" name="Billede 248"/>
            <p:cNvPicPr>
              <a:picLocks/>
            </p:cNvPicPr>
            <p:nvPr/>
          </p:nvPicPr>
          <p:blipFill>
            <a:blip r:embed="rId7">
              <a:alphaModFix amt="71000"/>
            </a:blip>
            <a:stretch>
              <a:fillRect/>
            </a:stretch>
          </p:blipFill>
          <p:spPr>
            <a:xfrm>
              <a:off x="-1" y="0"/>
              <a:ext cx="2081267" cy="2506030"/>
            </a:xfrm>
            <a:prstGeom prst="rect">
              <a:avLst/>
            </a:prstGeom>
            <a:effectLst/>
          </p:spPr>
        </p:pic>
      </p:grpSp>
      <p:sp>
        <p:nvSpPr>
          <p:cNvPr id="252" name="Shape 252"/>
          <p:cNvSpPr/>
          <p:nvPr/>
        </p:nvSpPr>
        <p:spPr>
          <a:xfrm>
            <a:off x="8510432" y="2753945"/>
            <a:ext cx="2638736" cy="844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8575" tIns="28575" rIns="28575" bIns="28575" anchor="ctr">
            <a:spAutoFit/>
          </a:bodyPr>
          <a:lstStyle/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t>Hvem gør hvad </a:t>
            </a:r>
          </a:p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t>hvornår?</a:t>
            </a:r>
          </a:p>
        </p:txBody>
      </p:sp>
      <p:grpSp>
        <p:nvGrpSpPr>
          <p:cNvPr id="255" name="Group 255"/>
          <p:cNvGrpSpPr/>
          <p:nvPr/>
        </p:nvGrpSpPr>
        <p:grpSpPr>
          <a:xfrm>
            <a:off x="8928867" y="4214945"/>
            <a:ext cx="2081266" cy="2506031"/>
            <a:chOff x="0" y="0"/>
            <a:chExt cx="2081265" cy="2506029"/>
          </a:xfrm>
        </p:grpSpPr>
        <p:sp>
          <p:nvSpPr>
            <p:cNvPr id="254" name="Shape 254"/>
            <p:cNvSpPr/>
            <p:nvPr/>
          </p:nvSpPr>
          <p:spPr>
            <a:xfrm>
              <a:off x="50800" y="50800"/>
              <a:ext cx="1979666" cy="24044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600"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Feed forward</a:t>
              </a:r>
            </a:p>
            <a:p>
              <a:pPr>
                <a:defRPr sz="1600"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(Hvad kommer nu til at lade sig gøre? Tydelige tegn vi skal se efter)</a:t>
              </a:r>
            </a:p>
          </p:txBody>
        </p:sp>
        <p:pic>
          <p:nvPicPr>
            <p:cNvPr id="253" name="Billede 252"/>
            <p:cNvPicPr>
              <a:picLocks/>
            </p:cNvPicPr>
            <p:nvPr/>
          </p:nvPicPr>
          <p:blipFill>
            <a:blip r:embed="rId7">
              <a:alphaModFix amt="71000"/>
            </a:blip>
            <a:stretch>
              <a:fillRect/>
            </a:stretch>
          </p:blipFill>
          <p:spPr>
            <a:xfrm>
              <a:off x="-1" y="0"/>
              <a:ext cx="2081267" cy="2506030"/>
            </a:xfrm>
            <a:prstGeom prst="rect">
              <a:avLst/>
            </a:prstGeom>
            <a:effectLst/>
          </p:spPr>
        </p:pic>
      </p:grpSp>
      <p:sp>
        <p:nvSpPr>
          <p:cNvPr id="256" name="Shape 256"/>
          <p:cNvSpPr/>
          <p:nvPr/>
        </p:nvSpPr>
        <p:spPr>
          <a:xfrm>
            <a:off x="481428" y="8546127"/>
            <a:ext cx="11829060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defRPr sz="1400">
                <a:solidFill>
                  <a:srgbClr val="DCDEE0"/>
                </a:solidFill>
                <a:uFill>
                  <a:solidFill>
                    <a:srgbClr val="888888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Forskningen bag: Scott Tannenbaum and Christopher Cerasol.</a:t>
            </a:r>
            <a:r>
              <a:rPr b="1" i="1"/>
              <a:t> </a:t>
            </a:r>
            <a:r>
              <a:rPr b="1"/>
              <a:t>Do Team and Individual Debriefs Enhance Performance? A Meta-Analysis</a:t>
            </a:r>
            <a:r>
              <a:rPr b="1" i="1"/>
              <a:t>. </a:t>
            </a:r>
            <a:r>
              <a:t>Human factors. The Journal of the Human factors and ergonomics Society. June. 2013. </a:t>
            </a:r>
          </a:p>
          <a:p>
            <a:pPr algn="l" defTabSz="457200">
              <a:defRPr sz="1400">
                <a:solidFill>
                  <a:srgbClr val="DCDEE0"/>
                </a:solidFill>
                <a:uFill>
                  <a:solidFill>
                    <a:srgbClr val="888888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Amabile and Kramer (2012):</a:t>
            </a:r>
            <a:r>
              <a:rPr b="1"/>
              <a:t> The Progress Principle</a:t>
            </a:r>
            <a:r>
              <a:t>. Harvard Business Press</a:t>
            </a:r>
          </a:p>
        </p:txBody>
      </p:sp>
      <p:sp>
        <p:nvSpPr>
          <p:cNvPr id="257" name="Shape 257"/>
          <p:cNvSpPr/>
          <p:nvPr/>
        </p:nvSpPr>
        <p:spPr>
          <a:xfrm>
            <a:off x="1905863" y="195203"/>
            <a:ext cx="9485390" cy="256480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r>
              <a:rPr dirty="0"/>
              <a:t>Må deles med angivelse af kilden: Bo Vestergaard (201</a:t>
            </a:r>
            <a:r>
              <a:rPr lang="da-DK" dirty="0"/>
              <a:t>9</a:t>
            </a:r>
            <a:r>
              <a:rPr dirty="0"/>
              <a:t>): Fair proces: fra upopulære forandringer til medarbejdere, der udvikler løsninger. </a:t>
            </a: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824799" y="195203"/>
            <a:ext cx="787400" cy="1155700"/>
          </a:xfrm>
          <a:prstGeom prst="rect">
            <a:avLst/>
          </a:prstGeom>
        </p:spPr>
      </p:pic>
      <p:sp>
        <p:nvSpPr>
          <p:cNvPr id="23" name="Se s. 53–61"/>
          <p:cNvSpPr txBox="1"/>
          <p:nvPr/>
        </p:nvSpPr>
        <p:spPr>
          <a:xfrm>
            <a:off x="11486839" y="9309862"/>
            <a:ext cx="1351989" cy="3624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587022">
              <a:defRPr sz="2000">
                <a:solidFill>
                  <a:srgbClr val="FFFFFF"/>
                </a:solidFill>
              </a:defRPr>
            </a:lvl1pPr>
          </a:lstStyle>
          <a:p>
            <a:r>
              <a:rPr dirty="0"/>
              <a:t>Se s. </a:t>
            </a:r>
            <a:r>
              <a:rPr lang="da-DK" dirty="0"/>
              <a:t>62-65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91613792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asted-image.tiff" descr="pasted-image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4913" y="2516360"/>
            <a:ext cx="3891660" cy="5029283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Billed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122" y="2370666"/>
            <a:ext cx="3202744" cy="5012267"/>
          </a:xfrm>
          <a:prstGeom prst="rect">
            <a:avLst/>
          </a:prstGeom>
        </p:spPr>
      </p:pic>
      <p:sp>
        <p:nvSpPr>
          <p:cNvPr id="9" name="Shape 362"/>
          <p:cNvSpPr/>
          <p:nvPr/>
        </p:nvSpPr>
        <p:spPr>
          <a:xfrm>
            <a:off x="8299074" y="7148145"/>
            <a:ext cx="3999430" cy="24570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1900">
                <a:solidFill>
                  <a:srgbClr val="000000"/>
                </a:solidFill>
              </a:defRPr>
            </a:pPr>
            <a:r>
              <a:rPr sz="1600" dirty="0"/>
              <a:t>Bo Vestergaard</a:t>
            </a:r>
          </a:p>
          <a:p>
            <a:pPr>
              <a:defRPr sz="1900">
                <a:solidFill>
                  <a:srgbClr val="000000"/>
                </a:solidFill>
              </a:defRPr>
            </a:pPr>
            <a:r>
              <a:rPr lang="da-DK" sz="1600" dirty="0" err="1"/>
              <a:t>Procesk</a:t>
            </a:r>
            <a:r>
              <a:rPr sz="1600" dirty="0"/>
              <a:t>onsulent.</a:t>
            </a:r>
            <a:r>
              <a:rPr lang="da-DK" sz="1600" dirty="0"/>
              <a:t> Aktionsforsker. Forfatter</a:t>
            </a:r>
          </a:p>
          <a:p>
            <a:pPr>
              <a:defRPr sz="1900">
                <a:solidFill>
                  <a:srgbClr val="000000"/>
                </a:solidFill>
              </a:defRPr>
            </a:pPr>
            <a:r>
              <a:rPr lang="da-DK" sz="1600" dirty="0"/>
              <a:t>Ledelsesrådgiver</a:t>
            </a:r>
            <a:r>
              <a:rPr sz="1600" dirty="0"/>
              <a:t> </a:t>
            </a:r>
          </a:p>
          <a:p>
            <a:pPr>
              <a:defRPr sz="1900">
                <a:solidFill>
                  <a:srgbClr val="000000"/>
                </a:solidFill>
              </a:defRPr>
            </a:pPr>
            <a:r>
              <a:rPr lang="da-DK" sz="1600" dirty="0"/>
              <a:t>Dansk p</a:t>
            </a:r>
            <a:r>
              <a:rPr sz="1600" dirty="0"/>
              <a:t>artner i Relational Coordination </a:t>
            </a:r>
          </a:p>
          <a:p>
            <a:pPr>
              <a:defRPr sz="1900">
                <a:solidFill>
                  <a:srgbClr val="000000"/>
                </a:solidFill>
              </a:defRPr>
            </a:pPr>
            <a:r>
              <a:rPr sz="1600" dirty="0"/>
              <a:t>Research Collaborative, Brandeis University</a:t>
            </a:r>
          </a:p>
          <a:p>
            <a:pPr>
              <a:defRPr sz="1900">
                <a:solidFill>
                  <a:srgbClr val="000000"/>
                </a:solidFill>
              </a:defRPr>
            </a:pPr>
            <a:endParaRPr dirty="0"/>
          </a:p>
          <a:p>
            <a:pPr>
              <a:defRPr sz="1900">
                <a:solidFill>
                  <a:srgbClr val="000000"/>
                </a:solidFill>
              </a:defRPr>
            </a:pPr>
            <a:r>
              <a:rPr lang="da-DK" u="sng" dirty="0">
                <a:hlinkClick r:id="rId4"/>
              </a:rPr>
              <a:t>www.</a:t>
            </a:r>
            <a:r>
              <a:rPr u="sng" dirty="0">
                <a:hlinkClick r:id="rId4"/>
              </a:rPr>
              <a:t>fairproces.dk</a:t>
            </a:r>
          </a:p>
          <a:p>
            <a:pPr>
              <a:defRPr sz="1900">
                <a:solidFill>
                  <a:srgbClr val="000000"/>
                </a:solidFill>
              </a:defRPr>
            </a:pPr>
            <a:r>
              <a:rPr u="sng" dirty="0">
                <a:hlinkClick r:id="rId5"/>
              </a:rPr>
              <a:t>fairproces@fairproces.dk</a:t>
            </a:r>
            <a:r>
              <a:rPr dirty="0"/>
              <a:t> </a:t>
            </a:r>
          </a:p>
        </p:txBody>
      </p:sp>
      <p:sp>
        <p:nvSpPr>
          <p:cNvPr id="13" name="Shape 361"/>
          <p:cNvSpPr/>
          <p:nvPr/>
        </p:nvSpPr>
        <p:spPr>
          <a:xfrm>
            <a:off x="1364897" y="751774"/>
            <a:ext cx="10025237" cy="17645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da-DK" dirty="0"/>
              <a:t>Vil du </a:t>
            </a:r>
            <a:r>
              <a:rPr lang="da-DK" dirty="0" err="1"/>
              <a:t>ha´mine</a:t>
            </a:r>
            <a:r>
              <a:rPr lang="da-DK" dirty="0"/>
              <a:t> slides, artikler og værktøjer? </a:t>
            </a:r>
            <a:r>
              <a:rPr lang="da-DK" u="sng" dirty="0">
                <a:hlinkClick r:id="rId6"/>
              </a:rPr>
              <a:t>www.fairproces.dk</a:t>
            </a:r>
            <a:r>
              <a:rPr lang="da-DK" dirty="0"/>
              <a:t> </a:t>
            </a:r>
          </a:p>
          <a:p>
            <a:pPr>
              <a:defRPr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da-DK" dirty="0"/>
              <a:t>Jeg er også på </a:t>
            </a:r>
            <a:r>
              <a:rPr lang="da-DK" dirty="0" err="1"/>
              <a:t>Linkedin</a:t>
            </a:r>
            <a:endParaRPr dirty="0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1CF19DE2-9189-604B-AEC2-0102821BEC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1100" y="3161131"/>
            <a:ext cx="2659808" cy="3987014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D8ED2C75-DE76-3E43-99B5-09F394FE22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39843" y="4620056"/>
            <a:ext cx="3182568" cy="5056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77866"/>
      </p:ext>
    </p:extLst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6899</TotalTime>
  <Words>1529</Words>
  <Application>Microsoft Macintosh PowerPoint</Application>
  <PresentationFormat>Brugerdefineret</PresentationFormat>
  <Paragraphs>196</Paragraphs>
  <Slides>12</Slides>
  <Notes>4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9" baseType="lpstr">
      <vt:lpstr>Avenir</vt:lpstr>
      <vt:lpstr>Helvetica</vt:lpstr>
      <vt:lpstr>Helvetica Light</vt:lpstr>
      <vt:lpstr>Helvetica Neue</vt:lpstr>
      <vt:lpstr>Palatino</vt:lpstr>
      <vt:lpstr>Trebuchet MS</vt:lpstr>
      <vt:lpstr>Black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cp:lastModifiedBy>Bo Vestergaard</cp:lastModifiedBy>
  <cp:revision>16</cp:revision>
  <dcterms:modified xsi:type="dcterms:W3CDTF">2022-08-18T18:05:09Z</dcterms:modified>
</cp:coreProperties>
</file>