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69" r:id="rId2"/>
    <p:sldId id="271" r:id="rId3"/>
    <p:sldId id="272" r:id="rId4"/>
    <p:sldId id="267" r:id="rId5"/>
    <p:sldId id="261" r:id="rId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136794"/>
              <a:satOff val="-2150"/>
              <a:lumOff val="15693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3">
              <a:alpha val="35000"/>
            </a:scheme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94664"/>
  </p:normalViewPr>
  <p:slideViewPr>
    <p:cSldViewPr snapToGrid="0" snapToObjects="1">
      <p:cViewPr>
        <p:scale>
          <a:sx n="61" d="100"/>
          <a:sy n="61" d="100"/>
        </p:scale>
        <p:origin x="1192" y="752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0" name="Shape 1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6784270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2" name="Shape 19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Ejerskab til formålet med indsatsen (tillid til beslutningen/strategien)+engageret i udvikle og afprøve løsninger: 8 ud af 10 lykkedes (McKinsey 2010: 2512 topledere/senior management verden over). </a:t>
            </a:r>
          </a:p>
          <a:p>
            <a:r>
              <a:t>“What Succesfull Transformations Share”. Passer fint med holdning og adfærd-kategorierne som Kim og Mauborgne fandt i deres analyser af strategiformationsprocesser i 19 multinationale selskaber. </a:t>
            </a:r>
          </a:p>
          <a:p>
            <a:r>
              <a:t>Fair proces=beslutningskvalitet, implementeringskvalitet, implementeringshastighed. 8 ud af 10 transformations skaber mere "step change in performance". </a:t>
            </a:r>
          </a:p>
        </p:txBody>
      </p:sp>
    </p:spTree>
    <p:extLst>
      <p:ext uri="{BB962C8B-B14F-4D97-AF65-F5344CB8AC3E}">
        <p14:creationId xmlns:p14="http://schemas.microsoft.com/office/powerpoint/2010/main" val="563961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 &amp; u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Titeltekst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and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1619250" y="660400"/>
            <a:ext cx="9758016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centre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lod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6718299" y="638919"/>
            <a:ext cx="5325770" cy="82169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Titeltekst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øver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&amp;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punkter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te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r. 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731000" y="4965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31000" y="635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</a:lstStyle>
          <a:p>
            <a:r>
              <a:t>–Jon Hansen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“Skriv et citat her”.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-3175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Titeltekst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311798" y="925830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79F14621-5649-DE4A-8EAA-43DE32329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3972" y="-195943"/>
            <a:ext cx="66040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323911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/>
        </p:nvSpPr>
        <p:spPr>
          <a:xfrm>
            <a:off x="181794" y="2168108"/>
            <a:ext cx="4078972" cy="2989809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rPr dirty="0" err="1"/>
              <a:t>Ramme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retning</a:t>
            </a:r>
            <a:endParaRPr dirty="0"/>
          </a:p>
          <a:p>
            <a:pPr>
              <a:defRPr sz="2600"/>
            </a:pPr>
            <a:r>
              <a:rPr dirty="0" err="1"/>
              <a:t>Involvering</a:t>
            </a:r>
            <a:endParaRPr dirty="0"/>
          </a:p>
          <a:p>
            <a:pPr>
              <a:defRPr sz="2600"/>
            </a:pPr>
            <a:r>
              <a:rPr dirty="0" err="1"/>
              <a:t>Forklaring</a:t>
            </a:r>
            <a:endParaRPr lang="da-DK" dirty="0"/>
          </a:p>
          <a:p>
            <a:pPr>
              <a:defRPr sz="2600"/>
            </a:pPr>
            <a:r>
              <a:rPr lang="da-DK" dirty="0"/>
              <a:t>Opfølgning</a:t>
            </a:r>
            <a:endParaRPr dirty="0"/>
          </a:p>
        </p:txBody>
      </p:sp>
      <p:sp>
        <p:nvSpPr>
          <p:cNvPr id="171" name="Shape 171"/>
          <p:cNvSpPr/>
          <p:nvPr/>
        </p:nvSpPr>
        <p:spPr>
          <a:xfrm>
            <a:off x="188473" y="5910037"/>
            <a:ext cx="4065614" cy="2941856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600"/>
            </a:lvl1pPr>
          </a:lstStyle>
          <a:p>
            <a:r>
              <a:t>Ledelsen overtræder mindst et princip</a:t>
            </a:r>
          </a:p>
        </p:txBody>
      </p:sp>
      <p:sp>
        <p:nvSpPr>
          <p:cNvPr id="172" name="Shape 172"/>
          <p:cNvSpPr/>
          <p:nvPr/>
        </p:nvSpPr>
        <p:spPr>
          <a:xfrm>
            <a:off x="4462913" y="2168107"/>
            <a:ext cx="4078972" cy="2989810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t>Tillid til:</a:t>
            </a:r>
          </a:p>
          <a:p>
            <a:pPr>
              <a:defRPr sz="2600"/>
            </a:pPr>
            <a:r>
              <a:t>Lederen</a:t>
            </a:r>
          </a:p>
          <a:p>
            <a:pPr>
              <a:defRPr sz="2600"/>
            </a:pPr>
            <a:r>
              <a:t>Beslutningen</a:t>
            </a:r>
          </a:p>
          <a:p>
            <a:pPr>
              <a:defRPr sz="2600"/>
            </a:pPr>
            <a:r>
              <a:t>Strategien</a:t>
            </a:r>
          </a:p>
        </p:txBody>
      </p:sp>
      <p:sp>
        <p:nvSpPr>
          <p:cNvPr id="173" name="Shape 173"/>
          <p:cNvSpPr/>
          <p:nvPr/>
        </p:nvSpPr>
        <p:spPr>
          <a:xfrm>
            <a:off x="8744032" y="2168108"/>
            <a:ext cx="4078972" cy="2989809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600"/>
            </a:lvl1pPr>
          </a:lstStyle>
          <a:p>
            <a:r>
              <a:t>Aktiv og frivillig i udvikling og afprøvning af løsninger</a:t>
            </a:r>
          </a:p>
        </p:txBody>
      </p:sp>
      <p:sp>
        <p:nvSpPr>
          <p:cNvPr id="174" name="Shape 174"/>
          <p:cNvSpPr/>
          <p:nvPr/>
        </p:nvSpPr>
        <p:spPr>
          <a:xfrm>
            <a:off x="4469592" y="5910037"/>
            <a:ext cx="4065613" cy="2941856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t>Mistillid til:</a:t>
            </a:r>
          </a:p>
          <a:p>
            <a:pPr>
              <a:defRPr sz="2600"/>
            </a:pPr>
            <a:r>
              <a:t>Lederen</a:t>
            </a:r>
          </a:p>
          <a:p>
            <a:pPr>
              <a:defRPr sz="2600"/>
            </a:pPr>
            <a:r>
              <a:t>Beslutningen</a:t>
            </a:r>
          </a:p>
          <a:p>
            <a:pPr>
              <a:defRPr sz="2600"/>
            </a:pPr>
            <a:r>
              <a:t>Strategien</a:t>
            </a:r>
          </a:p>
        </p:txBody>
      </p:sp>
      <p:sp>
        <p:nvSpPr>
          <p:cNvPr id="175" name="Shape 175"/>
          <p:cNvSpPr/>
          <p:nvPr/>
        </p:nvSpPr>
        <p:spPr>
          <a:xfrm>
            <a:off x="8750710" y="5910038"/>
            <a:ext cx="4065614" cy="2941856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600"/>
            </a:lvl1pPr>
          </a:lstStyle>
          <a:p>
            <a:r>
              <a:t>Passiv eller modvillig i implementering af beslutninger</a:t>
            </a:r>
          </a:p>
        </p:txBody>
      </p:sp>
      <p:sp>
        <p:nvSpPr>
          <p:cNvPr id="176" name="Shape 176"/>
          <p:cNvSpPr/>
          <p:nvPr/>
        </p:nvSpPr>
        <p:spPr>
          <a:xfrm>
            <a:off x="219296" y="1228107"/>
            <a:ext cx="4003968" cy="7493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Proces</a:t>
            </a:r>
          </a:p>
        </p:txBody>
      </p:sp>
      <p:sp>
        <p:nvSpPr>
          <p:cNvPr id="177" name="Shape 177"/>
          <p:cNvSpPr/>
          <p:nvPr/>
        </p:nvSpPr>
        <p:spPr>
          <a:xfrm>
            <a:off x="4500415" y="1228107"/>
            <a:ext cx="4003968" cy="7493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Holdning</a:t>
            </a:r>
          </a:p>
        </p:txBody>
      </p:sp>
      <p:sp>
        <p:nvSpPr>
          <p:cNvPr id="178" name="Shape 178"/>
          <p:cNvSpPr/>
          <p:nvPr/>
        </p:nvSpPr>
        <p:spPr>
          <a:xfrm>
            <a:off x="8781533" y="1228107"/>
            <a:ext cx="4003968" cy="7493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Adfærd</a:t>
            </a:r>
          </a:p>
        </p:txBody>
      </p:sp>
      <p:sp>
        <p:nvSpPr>
          <p:cNvPr id="179" name="Shape 179"/>
          <p:cNvSpPr/>
          <p:nvPr/>
        </p:nvSpPr>
        <p:spPr>
          <a:xfrm>
            <a:off x="3532184" y="1179434"/>
            <a:ext cx="1905000" cy="846648"/>
          </a:xfrm>
          <a:prstGeom prst="rightArrow">
            <a:avLst>
              <a:gd name="adj1" fmla="val 32000"/>
              <a:gd name="adj2" fmla="val 144003"/>
            </a:avLst>
          </a:prstGeom>
          <a:blipFill>
            <a:blip r:embed="rId3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600"/>
            </a:pPr>
            <a:endParaRPr/>
          </a:p>
        </p:txBody>
      </p:sp>
      <p:sp>
        <p:nvSpPr>
          <p:cNvPr id="180" name="Shape 180"/>
          <p:cNvSpPr/>
          <p:nvPr/>
        </p:nvSpPr>
        <p:spPr>
          <a:xfrm>
            <a:off x="7823051" y="1179434"/>
            <a:ext cx="1904999" cy="846648"/>
          </a:xfrm>
          <a:prstGeom prst="rightArrow">
            <a:avLst>
              <a:gd name="adj1" fmla="val 32000"/>
              <a:gd name="adj2" fmla="val 144003"/>
            </a:avLst>
          </a:prstGeom>
          <a:blipFill>
            <a:blip r:embed="rId3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600"/>
            </a:pPr>
            <a:endParaRPr/>
          </a:p>
        </p:txBody>
      </p:sp>
      <p:pic>
        <p:nvPicPr>
          <p:cNvPr id="181" name="Billede 180"/>
          <p:cNvPicPr>
            <a:picLocks/>
          </p:cNvPicPr>
          <p:nvPr/>
        </p:nvPicPr>
        <p:blipFill>
          <a:blip r:embed="rId4">
            <a:alphaModFix amt="71000"/>
          </a:blip>
          <a:stretch>
            <a:fillRect/>
          </a:stretch>
        </p:blipFill>
        <p:spPr>
          <a:xfrm>
            <a:off x="3429346" y="2893772"/>
            <a:ext cx="2110676" cy="989475"/>
          </a:xfrm>
          <a:prstGeom prst="rect">
            <a:avLst/>
          </a:prstGeom>
        </p:spPr>
      </p:pic>
      <p:pic>
        <p:nvPicPr>
          <p:cNvPr id="183" name="Billede 182"/>
          <p:cNvPicPr>
            <a:picLocks/>
          </p:cNvPicPr>
          <p:nvPr/>
        </p:nvPicPr>
        <p:blipFill>
          <a:blip r:embed="rId4">
            <a:alphaModFix amt="71000"/>
          </a:blip>
          <a:stretch>
            <a:fillRect/>
          </a:stretch>
        </p:blipFill>
        <p:spPr>
          <a:xfrm>
            <a:off x="7569331" y="3967886"/>
            <a:ext cx="2110675" cy="989476"/>
          </a:xfrm>
          <a:prstGeom prst="rect">
            <a:avLst/>
          </a:prstGeom>
        </p:spPr>
      </p:pic>
      <p:pic>
        <p:nvPicPr>
          <p:cNvPr id="185" name="Billede 184"/>
          <p:cNvPicPr>
            <a:picLocks/>
          </p:cNvPicPr>
          <p:nvPr/>
        </p:nvPicPr>
        <p:blipFill>
          <a:blip r:embed="rId4">
            <a:alphaModFix amt="71000"/>
          </a:blip>
          <a:stretch>
            <a:fillRect/>
          </a:stretch>
        </p:blipFill>
        <p:spPr>
          <a:xfrm>
            <a:off x="3429346" y="6326072"/>
            <a:ext cx="2110676" cy="989475"/>
          </a:xfrm>
          <a:prstGeom prst="rect">
            <a:avLst/>
          </a:prstGeom>
        </p:spPr>
      </p:pic>
      <p:pic>
        <p:nvPicPr>
          <p:cNvPr id="187" name="Billede 186"/>
          <p:cNvPicPr>
            <a:picLocks/>
          </p:cNvPicPr>
          <p:nvPr/>
        </p:nvPicPr>
        <p:blipFill>
          <a:blip r:embed="rId4">
            <a:alphaModFix amt="71000"/>
          </a:blip>
          <a:stretch>
            <a:fillRect/>
          </a:stretch>
        </p:blipFill>
        <p:spPr>
          <a:xfrm>
            <a:off x="7569331" y="7722162"/>
            <a:ext cx="2110675" cy="989475"/>
          </a:xfrm>
          <a:prstGeom prst="rect">
            <a:avLst/>
          </a:prstGeom>
        </p:spPr>
      </p:pic>
      <p:sp>
        <p:nvSpPr>
          <p:cNvPr id="189" name="Shape 189"/>
          <p:cNvSpPr/>
          <p:nvPr/>
        </p:nvSpPr>
        <p:spPr>
          <a:xfrm>
            <a:off x="2133930" y="8872663"/>
            <a:ext cx="8736940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6200" tIns="76200" rIns="76200" bIns="76200" anchor="b">
            <a:spAutoFit/>
          </a:bodyPr>
          <a:lstStyle/>
          <a:p>
            <a:pPr defTabSz="914400">
              <a:defRPr sz="18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20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Fair proces dynamikken. </a:t>
            </a:r>
          </a:p>
          <a:p>
            <a:pPr defTabSz="914400">
              <a:defRPr sz="12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Baseret på Kim &amp; Mauborgne 1997,1998, 2005 samt Colquitt 2001; Cohen-Charash 2001 og Dirks 2002</a:t>
            </a:r>
          </a:p>
        </p:txBody>
      </p:sp>
      <p:sp>
        <p:nvSpPr>
          <p:cNvPr id="190" name="Shape 190"/>
          <p:cNvSpPr/>
          <p:nvPr/>
        </p:nvSpPr>
        <p:spPr>
          <a:xfrm>
            <a:off x="1540388" y="177800"/>
            <a:ext cx="9485390" cy="2667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t>Må deles med angivelse af kilden: Bo Vestergaard (2013): Fair proces: fra upopulære forandringer til medarbejdere, der udvikler løsninger. </a:t>
            </a:r>
          </a:p>
        </p:txBody>
      </p:sp>
    </p:spTree>
    <p:extLst>
      <p:ext uri="{BB962C8B-B14F-4D97-AF65-F5344CB8AC3E}">
        <p14:creationId xmlns:p14="http://schemas.microsoft.com/office/powerpoint/2010/main" val="2665157561"/>
      </p:ext>
    </p:extLst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0" animBg="1" advAuto="0"/>
      <p:bldP spid="171" grpId="0" animBg="1" advAuto="0"/>
      <p:bldP spid="172" grpId="0" animBg="1" advAuto="0"/>
      <p:bldP spid="174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Billede 193"/>
          <p:cNvPicPr>
            <a:picLocks/>
          </p:cNvPicPr>
          <p:nvPr/>
        </p:nvPicPr>
        <p:blipFill>
          <a:blip r:embed="rId2">
            <a:alphaModFix amt="71000"/>
          </a:blip>
          <a:stretch>
            <a:fillRect/>
          </a:stretch>
        </p:blipFill>
        <p:spPr>
          <a:xfrm>
            <a:off x="1634845" y="470118"/>
            <a:ext cx="9735112" cy="8290448"/>
          </a:xfrm>
          <a:prstGeom prst="rect">
            <a:avLst/>
          </a:prstGeom>
        </p:spPr>
      </p:pic>
      <p:pic>
        <p:nvPicPr>
          <p:cNvPr id="196" name="Billede 195"/>
          <p:cNvPicPr>
            <a:picLocks/>
          </p:cNvPicPr>
          <p:nvPr/>
        </p:nvPicPr>
        <p:blipFill>
          <a:blip r:embed="rId3">
            <a:alphaModFix amt="71000"/>
          </a:blip>
          <a:stretch>
            <a:fillRect/>
          </a:stretch>
        </p:blipFill>
        <p:spPr>
          <a:xfrm>
            <a:off x="3338479" y="2482255"/>
            <a:ext cx="6327842" cy="5112045"/>
          </a:xfrm>
          <a:prstGeom prst="rect">
            <a:avLst/>
          </a:prstGeom>
        </p:spPr>
      </p:pic>
      <p:grpSp>
        <p:nvGrpSpPr>
          <p:cNvPr id="200" name="Group 200"/>
          <p:cNvGrpSpPr/>
          <p:nvPr/>
        </p:nvGrpSpPr>
        <p:grpSpPr>
          <a:xfrm>
            <a:off x="4567614" y="4170841"/>
            <a:ext cx="3674594" cy="889001"/>
            <a:chOff x="0" y="0"/>
            <a:chExt cx="3674592" cy="889000"/>
          </a:xfrm>
        </p:grpSpPr>
        <p:sp>
          <p:nvSpPr>
            <p:cNvPr id="199" name="Shape 199"/>
            <p:cNvSpPr/>
            <p:nvPr/>
          </p:nvSpPr>
          <p:spPr>
            <a:xfrm>
              <a:off x="38099" y="38100"/>
              <a:ext cx="3598394" cy="812800"/>
            </a:xfrm>
            <a:prstGeom prst="rect">
              <a:avLst/>
            </a:prstGeom>
            <a:solidFill>
              <a:srgbClr val="42464D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200"/>
              </a:lvl1pPr>
            </a:lstStyle>
            <a:p>
              <a:r>
                <a:t>Mulighedsrum</a:t>
              </a:r>
            </a:p>
          </p:txBody>
        </p:sp>
        <p:pic>
          <p:nvPicPr>
            <p:cNvPr id="198" name="Billede 197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" y="-1"/>
              <a:ext cx="3674594" cy="889001"/>
            </a:xfrm>
            <a:prstGeom prst="rect">
              <a:avLst/>
            </a:prstGeom>
            <a:effectLst/>
          </p:spPr>
        </p:pic>
      </p:grpSp>
      <p:sp>
        <p:nvSpPr>
          <p:cNvPr id="201" name="Shape 201"/>
          <p:cNvSpPr/>
          <p:nvPr/>
        </p:nvSpPr>
        <p:spPr>
          <a:xfrm>
            <a:off x="4158585" y="1656564"/>
            <a:ext cx="4847160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Rammer- og retning</a:t>
            </a:r>
          </a:p>
        </p:txBody>
      </p:sp>
      <p:grpSp>
        <p:nvGrpSpPr>
          <p:cNvPr id="204" name="Group 204"/>
          <p:cNvGrpSpPr/>
          <p:nvPr/>
        </p:nvGrpSpPr>
        <p:grpSpPr>
          <a:xfrm>
            <a:off x="5031938" y="931445"/>
            <a:ext cx="2745945" cy="889001"/>
            <a:chOff x="0" y="0"/>
            <a:chExt cx="2745943" cy="889000"/>
          </a:xfrm>
        </p:grpSpPr>
        <p:sp>
          <p:nvSpPr>
            <p:cNvPr id="203" name="Shape 203"/>
            <p:cNvSpPr/>
            <p:nvPr/>
          </p:nvSpPr>
          <p:spPr>
            <a:xfrm>
              <a:off x="38099" y="38100"/>
              <a:ext cx="2669745" cy="812800"/>
            </a:xfrm>
            <a:prstGeom prst="rect">
              <a:avLst/>
            </a:prstGeom>
            <a:solidFill>
              <a:srgbClr val="42464D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200"/>
              </a:lvl1pPr>
            </a:lstStyle>
            <a:p>
              <a:r>
                <a:t>Vilkårsrum</a:t>
              </a:r>
            </a:p>
          </p:txBody>
        </p:sp>
        <p:pic>
          <p:nvPicPr>
            <p:cNvPr id="202" name="Billede 201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" y="-1"/>
              <a:ext cx="2745945" cy="889001"/>
            </a:xfrm>
            <a:prstGeom prst="rect">
              <a:avLst/>
            </a:prstGeom>
            <a:effectLst/>
          </p:spPr>
        </p:pic>
      </p:grpSp>
      <p:sp>
        <p:nvSpPr>
          <p:cNvPr id="205" name="Shape 205"/>
          <p:cNvSpPr/>
          <p:nvPr/>
        </p:nvSpPr>
        <p:spPr>
          <a:xfrm>
            <a:off x="5023068" y="5100074"/>
            <a:ext cx="2958664" cy="19030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200"/>
            </a:pPr>
            <a:r>
              <a:rPr sz="2900" dirty="0" err="1"/>
              <a:t>Involvering</a:t>
            </a:r>
            <a:r>
              <a:rPr dirty="0"/>
              <a:t> </a:t>
            </a:r>
          </a:p>
          <a:p>
            <a:pPr>
              <a:defRPr sz="2200"/>
            </a:pPr>
            <a:r>
              <a:rPr lang="da-DK" dirty="0"/>
              <a:t>Spørgsmål medarbejderne skal finde svar/løsninger på</a:t>
            </a:r>
            <a:endParaRPr dirty="0"/>
          </a:p>
        </p:txBody>
      </p:sp>
      <p:pic>
        <p:nvPicPr>
          <p:cNvPr id="206" name="Billede 205"/>
          <p:cNvPicPr>
            <a:picLocks/>
          </p:cNvPicPr>
          <p:nvPr/>
        </p:nvPicPr>
        <p:blipFill>
          <a:blip r:embed="rId6">
            <a:alphaModFix amt="71000"/>
          </a:blip>
          <a:stretch>
            <a:fillRect/>
          </a:stretch>
        </p:blipFill>
        <p:spPr>
          <a:xfrm>
            <a:off x="195538" y="5103415"/>
            <a:ext cx="4924931" cy="914252"/>
          </a:xfrm>
          <a:prstGeom prst="rect">
            <a:avLst/>
          </a:prstGeom>
        </p:spPr>
      </p:pic>
      <p:pic>
        <p:nvPicPr>
          <p:cNvPr id="208" name="Billede 207"/>
          <p:cNvPicPr>
            <a:picLocks/>
          </p:cNvPicPr>
          <p:nvPr/>
        </p:nvPicPr>
        <p:blipFill>
          <a:blip r:embed="rId7">
            <a:alphaModFix amt="71000"/>
          </a:blip>
          <a:stretch>
            <a:fillRect/>
          </a:stretch>
        </p:blipFill>
        <p:spPr>
          <a:xfrm>
            <a:off x="136173" y="1567738"/>
            <a:ext cx="3554401" cy="914253"/>
          </a:xfrm>
          <a:prstGeom prst="rect">
            <a:avLst/>
          </a:prstGeom>
        </p:spPr>
      </p:pic>
      <p:sp>
        <p:nvSpPr>
          <p:cNvPr id="210" name="Shape 210"/>
          <p:cNvSpPr/>
          <p:nvPr/>
        </p:nvSpPr>
        <p:spPr>
          <a:xfrm>
            <a:off x="4224653" y="9122986"/>
            <a:ext cx="384937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/>
            </a:lvl1pPr>
          </a:lstStyle>
          <a:p>
            <a:r>
              <a:t>Model: Vilkårs- og mulighedsrum</a:t>
            </a:r>
          </a:p>
        </p:txBody>
      </p:sp>
      <p:sp>
        <p:nvSpPr>
          <p:cNvPr id="211" name="Shape 211"/>
          <p:cNvSpPr/>
          <p:nvPr/>
        </p:nvSpPr>
        <p:spPr>
          <a:xfrm>
            <a:off x="142361" y="1528196"/>
            <a:ext cx="2395424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/>
            </a:lvl1pPr>
          </a:lstStyle>
          <a:p>
            <a:r>
              <a:t>Lederens styring</a:t>
            </a:r>
          </a:p>
        </p:txBody>
      </p:sp>
      <p:sp>
        <p:nvSpPr>
          <p:cNvPr id="212" name="Shape 212"/>
          <p:cNvSpPr/>
          <p:nvPr/>
        </p:nvSpPr>
        <p:spPr>
          <a:xfrm rot="16200000">
            <a:off x="-809397" y="6351279"/>
            <a:ext cx="2456994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400"/>
            </a:pPr>
            <a:r>
              <a:t>Medarbejdernes</a:t>
            </a:r>
          </a:p>
          <a:p>
            <a:pPr>
              <a:defRPr sz="2400"/>
            </a:pPr>
            <a:r>
              <a:t> indflydelse</a:t>
            </a:r>
          </a:p>
        </p:txBody>
      </p:sp>
      <p:sp>
        <p:nvSpPr>
          <p:cNvPr id="213" name="Shape 213"/>
          <p:cNvSpPr/>
          <p:nvPr/>
        </p:nvSpPr>
        <p:spPr>
          <a:xfrm>
            <a:off x="1905863" y="195203"/>
            <a:ext cx="9485390" cy="256480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rPr dirty="0" err="1"/>
              <a:t>Må</a:t>
            </a:r>
            <a:r>
              <a:rPr dirty="0"/>
              <a:t> deles med </a:t>
            </a:r>
            <a:r>
              <a:rPr dirty="0" err="1"/>
              <a:t>angivelse</a:t>
            </a:r>
            <a:r>
              <a:rPr dirty="0"/>
              <a:t> </a:t>
            </a:r>
            <a:r>
              <a:rPr dirty="0" err="1"/>
              <a:t>af</a:t>
            </a:r>
            <a:r>
              <a:rPr dirty="0"/>
              <a:t> </a:t>
            </a:r>
            <a:r>
              <a:rPr dirty="0" err="1"/>
              <a:t>kilden</a:t>
            </a:r>
            <a:r>
              <a:rPr dirty="0"/>
              <a:t>: Bo Vestergaard): Fair </a:t>
            </a:r>
            <a:r>
              <a:rPr dirty="0" err="1"/>
              <a:t>proces</a:t>
            </a:r>
            <a:r>
              <a:rPr dirty="0"/>
              <a:t>: </a:t>
            </a:r>
            <a:r>
              <a:rPr dirty="0" err="1"/>
              <a:t>fra</a:t>
            </a:r>
            <a:r>
              <a:rPr dirty="0"/>
              <a:t> </a:t>
            </a:r>
            <a:r>
              <a:rPr dirty="0" err="1"/>
              <a:t>upopulære</a:t>
            </a:r>
            <a:r>
              <a:rPr dirty="0"/>
              <a:t> </a:t>
            </a:r>
            <a:r>
              <a:rPr dirty="0" err="1"/>
              <a:t>forandringer</a:t>
            </a:r>
            <a:r>
              <a:rPr dirty="0"/>
              <a:t> </a:t>
            </a:r>
            <a:r>
              <a:rPr dirty="0" err="1"/>
              <a:t>til</a:t>
            </a:r>
            <a:r>
              <a:rPr dirty="0"/>
              <a:t> </a:t>
            </a:r>
            <a:r>
              <a:rPr dirty="0" err="1"/>
              <a:t>medarbejdere</a:t>
            </a:r>
            <a:r>
              <a:rPr dirty="0"/>
              <a:t>, der </a:t>
            </a:r>
            <a:r>
              <a:rPr dirty="0" err="1"/>
              <a:t>udvikler</a:t>
            </a:r>
            <a:r>
              <a:rPr dirty="0"/>
              <a:t> </a:t>
            </a:r>
            <a:r>
              <a:rPr dirty="0" err="1"/>
              <a:t>løsninger</a:t>
            </a:r>
            <a:r>
              <a:rPr dirty="0"/>
              <a:t>. </a:t>
            </a:r>
          </a:p>
        </p:txBody>
      </p:sp>
      <p:sp>
        <p:nvSpPr>
          <p:cNvPr id="214" name="Shape 214"/>
          <p:cNvSpPr/>
          <p:nvPr/>
        </p:nvSpPr>
        <p:spPr>
          <a:xfrm>
            <a:off x="25078" y="2242549"/>
            <a:ext cx="1431344" cy="1545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3866" tIns="33866" rIns="33866" bIns="33866" anchor="ctr">
            <a:spAutoFit/>
          </a:bodyPr>
          <a:lstStyle/>
          <a:p>
            <a:pPr defTabSz="369093"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1600" b="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Retning</a:t>
            </a:r>
            <a:r>
              <a:rPr sz="16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: </a:t>
            </a:r>
            <a:r>
              <a:rPr sz="1600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Hvad</a:t>
            </a:r>
            <a:r>
              <a:rPr sz="16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 </a:t>
            </a:r>
            <a:r>
              <a:rPr sz="1600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skal</a:t>
            </a:r>
            <a:r>
              <a:rPr sz="16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 lade sig </a:t>
            </a:r>
            <a:r>
              <a:rPr sz="1600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gøre</a:t>
            </a:r>
            <a:r>
              <a:rPr sz="16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 </a:t>
            </a:r>
            <a:r>
              <a:rPr sz="1600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bagefter</a:t>
            </a:r>
            <a:r>
              <a:rPr sz="16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 </a:t>
            </a:r>
            <a:r>
              <a:rPr sz="1600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som</a:t>
            </a:r>
            <a:r>
              <a:rPr sz="16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 </a:t>
            </a:r>
            <a:r>
              <a:rPr sz="1600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ikke</a:t>
            </a:r>
            <a:r>
              <a:rPr sz="16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 </a:t>
            </a:r>
            <a:r>
              <a:rPr sz="1600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kan</a:t>
            </a:r>
            <a:r>
              <a:rPr sz="16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 lade sig </a:t>
            </a:r>
            <a:r>
              <a:rPr sz="1600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gøre</a:t>
            </a:r>
            <a:r>
              <a:rPr sz="16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 nu? </a:t>
            </a:r>
          </a:p>
        </p:txBody>
      </p:sp>
      <p:sp>
        <p:nvSpPr>
          <p:cNvPr id="215" name="Shape 215"/>
          <p:cNvSpPr/>
          <p:nvPr/>
        </p:nvSpPr>
        <p:spPr>
          <a:xfrm>
            <a:off x="25078" y="3982919"/>
            <a:ext cx="1431344" cy="1032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3866" tIns="33866" rIns="33866" bIns="33866" anchor="ctr">
            <a:spAutoFit/>
          </a:bodyPr>
          <a:lstStyle/>
          <a:p>
            <a:pPr defTabSz="369093"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1600" b="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Rammer</a:t>
            </a:r>
            <a:r>
              <a:rPr sz="16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: </a:t>
            </a:r>
            <a:r>
              <a:rPr sz="1600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Hvad</a:t>
            </a:r>
            <a:r>
              <a:rPr sz="16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 ligger fast/er </a:t>
            </a:r>
            <a:r>
              <a:rPr sz="1600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ikke</a:t>
            </a:r>
            <a:r>
              <a:rPr sz="16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 </a:t>
            </a:r>
            <a:r>
              <a:rPr sz="1600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til</a:t>
            </a:r>
            <a:r>
              <a:rPr sz="16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 </a:t>
            </a:r>
            <a:r>
              <a:rPr sz="1600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diskussion</a:t>
            </a:r>
            <a:r>
              <a:rPr sz="16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2774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ll/>
      </p:transition>
    </mc:Choice>
    <mc:Fallback xmlns="">
      <p:transition spd="fast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" grpId="0" animBg="1" advAuto="0"/>
      <p:bldP spid="205" grpId="0" animBg="1" advAuto="0"/>
      <p:bldP spid="211" grpId="0" animBg="1" advAuto="0"/>
      <p:bldP spid="212" grpId="0" animBg="1" advAuto="0"/>
      <p:bldP spid="214" grpId="0" animBg="1" advAuto="0"/>
      <p:bldP spid="215" grpId="0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Billede 233"/>
          <p:cNvPicPr>
            <a:picLocks/>
          </p:cNvPicPr>
          <p:nvPr/>
        </p:nvPicPr>
        <p:blipFill>
          <a:blip r:embed="rId2">
            <a:alphaModFix amt="71000"/>
          </a:blip>
          <a:stretch>
            <a:fillRect/>
          </a:stretch>
        </p:blipFill>
        <p:spPr>
          <a:xfrm>
            <a:off x="1377753" y="1885303"/>
            <a:ext cx="3326210" cy="3687194"/>
          </a:xfrm>
          <a:prstGeom prst="rect">
            <a:avLst/>
          </a:prstGeom>
        </p:spPr>
      </p:pic>
      <p:sp>
        <p:nvSpPr>
          <p:cNvPr id="236" name="Shape 236"/>
          <p:cNvSpPr/>
          <p:nvPr/>
        </p:nvSpPr>
        <p:spPr>
          <a:xfrm>
            <a:off x="1798240" y="2709495"/>
            <a:ext cx="2620840" cy="450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26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 err="1"/>
              <a:t>Hvad</a:t>
            </a:r>
            <a:r>
              <a:rPr dirty="0"/>
              <a:t> skete der?</a:t>
            </a:r>
          </a:p>
        </p:txBody>
      </p:sp>
      <p:pic>
        <p:nvPicPr>
          <p:cNvPr id="237" name="Billede 236"/>
          <p:cNvPicPr>
            <a:picLocks/>
          </p:cNvPicPr>
          <p:nvPr/>
        </p:nvPicPr>
        <p:blipFill>
          <a:blip r:embed="rId3">
            <a:alphaModFix amt="71000"/>
          </a:blip>
          <a:stretch>
            <a:fillRect/>
          </a:stretch>
        </p:blipFill>
        <p:spPr>
          <a:xfrm>
            <a:off x="573417" y="6651629"/>
            <a:ext cx="11645082" cy="1020144"/>
          </a:xfrm>
          <a:prstGeom prst="rect">
            <a:avLst/>
          </a:prstGeom>
        </p:spPr>
      </p:pic>
      <p:sp>
        <p:nvSpPr>
          <p:cNvPr id="239" name="Shape 239"/>
          <p:cNvSpPr/>
          <p:nvPr/>
        </p:nvSpPr>
        <p:spPr>
          <a:xfrm>
            <a:off x="3558750" y="6932792"/>
            <a:ext cx="3042501" cy="4578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26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Tid: 1</a:t>
            </a:r>
            <a:r>
              <a:rPr lang="da-DK" dirty="0"/>
              <a:t>0-20</a:t>
            </a:r>
            <a:r>
              <a:rPr dirty="0"/>
              <a:t> minutter</a:t>
            </a:r>
          </a:p>
        </p:txBody>
      </p:sp>
      <p:sp>
        <p:nvSpPr>
          <p:cNvPr id="240" name="Shape 240"/>
          <p:cNvSpPr/>
          <p:nvPr/>
        </p:nvSpPr>
        <p:spPr>
          <a:xfrm>
            <a:off x="2207440" y="925501"/>
            <a:ext cx="8881438" cy="550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32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da-DK" dirty="0" err="1"/>
              <a:t>Debrief</a:t>
            </a:r>
            <a:r>
              <a:rPr lang="da-DK" dirty="0"/>
              <a:t>: </a:t>
            </a:r>
            <a:r>
              <a:rPr dirty="0"/>
              <a:t>Det korte</a:t>
            </a:r>
            <a:r>
              <a:rPr lang="da-DK" dirty="0"/>
              <a:t>, lærende opfølgnings</a:t>
            </a:r>
            <a:r>
              <a:rPr dirty="0"/>
              <a:t>møde</a:t>
            </a:r>
          </a:p>
        </p:txBody>
      </p:sp>
      <p:grpSp>
        <p:nvGrpSpPr>
          <p:cNvPr id="243" name="Group 243"/>
          <p:cNvGrpSpPr/>
          <p:nvPr/>
        </p:nvGrpSpPr>
        <p:grpSpPr>
          <a:xfrm>
            <a:off x="2351640" y="7902575"/>
            <a:ext cx="6281624" cy="514350"/>
            <a:chOff x="0" y="0"/>
            <a:chExt cx="6281623" cy="514350"/>
          </a:xfrm>
        </p:grpSpPr>
        <p:sp>
          <p:nvSpPr>
            <p:cNvPr id="242" name="Shape 242"/>
            <p:cNvSpPr/>
            <p:nvPr/>
          </p:nvSpPr>
          <p:spPr>
            <a:xfrm>
              <a:off x="6350" y="6350"/>
              <a:ext cx="6268924" cy="501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28575" tIns="28575" rIns="28575" bIns="28575" numCol="1" anchor="ctr">
              <a:spAutoFit/>
            </a:bodyPr>
            <a:lstStyle>
              <a:lvl1pPr>
                <a:defRPr sz="2800"/>
              </a:lvl1pPr>
            </a:lstStyle>
            <a:p>
              <a:r>
                <a:t>Hold mødet kort=stram struktur+stå op</a:t>
              </a:r>
            </a:p>
          </p:txBody>
        </p:sp>
        <p:pic>
          <p:nvPicPr>
            <p:cNvPr id="241" name="Billede 240"/>
            <p:cNvPicPr>
              <a:picLocks/>
            </p:cNvPicPr>
            <p:nvPr/>
          </p:nvPicPr>
          <p:blipFill>
            <a:blip r:embed="rId4">
              <a:alphaModFix amt="71000"/>
            </a:blip>
            <a:stretch>
              <a:fillRect/>
            </a:stretch>
          </p:blipFill>
          <p:spPr>
            <a:xfrm>
              <a:off x="0" y="0"/>
              <a:ext cx="6281624" cy="514351"/>
            </a:xfrm>
            <a:prstGeom prst="rect">
              <a:avLst/>
            </a:prstGeom>
            <a:effectLst/>
          </p:spPr>
        </p:pic>
      </p:grpSp>
      <p:pic>
        <p:nvPicPr>
          <p:cNvPr id="244" name="Billede 243"/>
          <p:cNvPicPr>
            <a:picLocks/>
          </p:cNvPicPr>
          <p:nvPr/>
        </p:nvPicPr>
        <p:blipFill>
          <a:blip r:embed="rId5">
            <a:alphaModFix amt="71000"/>
          </a:blip>
          <a:stretch>
            <a:fillRect/>
          </a:stretch>
        </p:blipFill>
        <p:spPr>
          <a:xfrm>
            <a:off x="7919343" y="1827708"/>
            <a:ext cx="3275744" cy="4053840"/>
          </a:xfrm>
          <a:prstGeom prst="rect">
            <a:avLst/>
          </a:prstGeom>
        </p:spPr>
      </p:pic>
      <p:pic>
        <p:nvPicPr>
          <p:cNvPr id="246" name="Billede 245"/>
          <p:cNvPicPr>
            <a:picLocks/>
          </p:cNvPicPr>
          <p:nvPr/>
        </p:nvPicPr>
        <p:blipFill>
          <a:blip r:embed="rId6">
            <a:alphaModFix amt="71000"/>
          </a:blip>
          <a:stretch>
            <a:fillRect/>
          </a:stretch>
        </p:blipFill>
        <p:spPr>
          <a:xfrm>
            <a:off x="4839295" y="2071948"/>
            <a:ext cx="3326210" cy="3978185"/>
          </a:xfrm>
          <a:prstGeom prst="rect">
            <a:avLst/>
          </a:prstGeom>
        </p:spPr>
      </p:pic>
      <p:sp>
        <p:nvSpPr>
          <p:cNvPr id="248" name="Shape 248"/>
          <p:cNvSpPr/>
          <p:nvPr/>
        </p:nvSpPr>
        <p:spPr>
          <a:xfrm>
            <a:off x="5063963" y="2454865"/>
            <a:ext cx="2876874" cy="16319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8575" tIns="28575" rIns="28575" bIns="28575" anchor="ctr">
            <a:spAutoFit/>
          </a:bodyPr>
          <a:lstStyle/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Hvordan</a:t>
            </a:r>
            <a:r>
              <a:rPr dirty="0"/>
              <a:t> giver </a:t>
            </a:r>
          </a:p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det </a:t>
            </a:r>
            <a:r>
              <a:rPr dirty="0" err="1"/>
              <a:t>mening</a:t>
            </a:r>
            <a:r>
              <a:rPr dirty="0"/>
              <a:t> at </a:t>
            </a:r>
            <a:r>
              <a:rPr dirty="0" err="1"/>
              <a:t>gå</a:t>
            </a:r>
            <a:r>
              <a:rPr dirty="0"/>
              <a:t> </a:t>
            </a:r>
          </a:p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videre</a:t>
            </a:r>
            <a:endParaRPr dirty="0"/>
          </a:p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 </a:t>
            </a:r>
            <a:r>
              <a:rPr dirty="0" err="1"/>
              <a:t>herfra</a:t>
            </a:r>
            <a:r>
              <a:rPr dirty="0"/>
              <a:t>?</a:t>
            </a:r>
          </a:p>
        </p:txBody>
      </p:sp>
      <p:grpSp>
        <p:nvGrpSpPr>
          <p:cNvPr id="251" name="Group 251"/>
          <p:cNvGrpSpPr/>
          <p:nvPr/>
        </p:nvGrpSpPr>
        <p:grpSpPr>
          <a:xfrm>
            <a:off x="621493" y="4214945"/>
            <a:ext cx="2081267" cy="2506031"/>
            <a:chOff x="0" y="0"/>
            <a:chExt cx="2081265" cy="2506029"/>
          </a:xfrm>
        </p:grpSpPr>
        <p:sp>
          <p:nvSpPr>
            <p:cNvPr id="250" name="Shape 250"/>
            <p:cNvSpPr/>
            <p:nvPr/>
          </p:nvSpPr>
          <p:spPr>
            <a:xfrm>
              <a:off x="50800" y="50800"/>
              <a:ext cx="1979666" cy="24044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600"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Sæt kontekst</a:t>
              </a:r>
            </a:p>
            <a:p>
              <a:pPr>
                <a:defRPr sz="1600"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(Formål, form og længe på møde)</a:t>
              </a:r>
            </a:p>
          </p:txBody>
        </p:sp>
        <p:pic>
          <p:nvPicPr>
            <p:cNvPr id="249" name="Billede 248"/>
            <p:cNvPicPr>
              <a:picLocks/>
            </p:cNvPicPr>
            <p:nvPr/>
          </p:nvPicPr>
          <p:blipFill>
            <a:blip r:embed="rId7">
              <a:alphaModFix amt="71000"/>
            </a:blip>
            <a:stretch>
              <a:fillRect/>
            </a:stretch>
          </p:blipFill>
          <p:spPr>
            <a:xfrm>
              <a:off x="-1" y="0"/>
              <a:ext cx="2081267" cy="2506030"/>
            </a:xfrm>
            <a:prstGeom prst="rect">
              <a:avLst/>
            </a:prstGeom>
            <a:effectLst/>
          </p:spPr>
        </p:pic>
      </p:grpSp>
      <p:sp>
        <p:nvSpPr>
          <p:cNvPr id="252" name="Shape 252"/>
          <p:cNvSpPr/>
          <p:nvPr/>
        </p:nvSpPr>
        <p:spPr>
          <a:xfrm>
            <a:off x="8510432" y="2753945"/>
            <a:ext cx="2638736" cy="844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8575" tIns="28575" rIns="28575" bIns="28575" anchor="ctr">
            <a:spAutoFit/>
          </a:bodyPr>
          <a:lstStyle/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Hvem</a:t>
            </a:r>
            <a:r>
              <a:rPr dirty="0"/>
              <a:t> </a:t>
            </a:r>
            <a:r>
              <a:rPr dirty="0" err="1"/>
              <a:t>gør</a:t>
            </a:r>
            <a:r>
              <a:rPr dirty="0"/>
              <a:t> </a:t>
            </a:r>
            <a:r>
              <a:rPr dirty="0" err="1"/>
              <a:t>hvad</a:t>
            </a:r>
            <a:r>
              <a:rPr dirty="0"/>
              <a:t> </a:t>
            </a:r>
          </a:p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hvornår</a:t>
            </a:r>
            <a:r>
              <a:rPr dirty="0"/>
              <a:t>?</a:t>
            </a:r>
          </a:p>
        </p:txBody>
      </p:sp>
      <p:grpSp>
        <p:nvGrpSpPr>
          <p:cNvPr id="255" name="Group 255"/>
          <p:cNvGrpSpPr/>
          <p:nvPr/>
        </p:nvGrpSpPr>
        <p:grpSpPr>
          <a:xfrm>
            <a:off x="8928867" y="4214945"/>
            <a:ext cx="2081266" cy="2506031"/>
            <a:chOff x="0" y="0"/>
            <a:chExt cx="2081265" cy="2506029"/>
          </a:xfrm>
        </p:grpSpPr>
        <p:sp>
          <p:nvSpPr>
            <p:cNvPr id="254" name="Shape 254"/>
            <p:cNvSpPr/>
            <p:nvPr/>
          </p:nvSpPr>
          <p:spPr>
            <a:xfrm>
              <a:off x="50800" y="50800"/>
              <a:ext cx="1979666" cy="24044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600"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Feed forward</a:t>
              </a:r>
            </a:p>
            <a:p>
              <a:pPr>
                <a:defRPr sz="1600"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(Hvad kommer nu til at lade sig gøre? Tydelige tegn vi skal se efter)</a:t>
              </a:r>
            </a:p>
          </p:txBody>
        </p:sp>
        <p:pic>
          <p:nvPicPr>
            <p:cNvPr id="253" name="Billede 252"/>
            <p:cNvPicPr>
              <a:picLocks/>
            </p:cNvPicPr>
            <p:nvPr/>
          </p:nvPicPr>
          <p:blipFill>
            <a:blip r:embed="rId7">
              <a:alphaModFix amt="71000"/>
            </a:blip>
            <a:stretch>
              <a:fillRect/>
            </a:stretch>
          </p:blipFill>
          <p:spPr>
            <a:xfrm>
              <a:off x="-1" y="0"/>
              <a:ext cx="2081267" cy="2506030"/>
            </a:xfrm>
            <a:prstGeom prst="rect">
              <a:avLst/>
            </a:prstGeom>
            <a:effectLst/>
          </p:spPr>
        </p:pic>
      </p:grpSp>
      <p:sp>
        <p:nvSpPr>
          <p:cNvPr id="256" name="Shape 256"/>
          <p:cNvSpPr/>
          <p:nvPr/>
        </p:nvSpPr>
        <p:spPr>
          <a:xfrm>
            <a:off x="481428" y="8546127"/>
            <a:ext cx="11829060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 sz="1400">
                <a:solidFill>
                  <a:srgbClr val="DCDEE0"/>
                </a:solidFill>
                <a:uFill>
                  <a:solidFill>
                    <a:srgbClr val="888888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Forskningen bag: Scott Tannenbaum and Christopher Cerasol.</a:t>
            </a:r>
            <a:r>
              <a:rPr b="1" i="1"/>
              <a:t> </a:t>
            </a:r>
            <a:r>
              <a:rPr b="1"/>
              <a:t>Do Team and Individual Debriefs Enhance Performance? A Meta-Analysis</a:t>
            </a:r>
            <a:r>
              <a:rPr b="1" i="1"/>
              <a:t>. </a:t>
            </a:r>
            <a:r>
              <a:t>Human factors. The Journal of the Human factors and ergonomics Society. June. 2013. </a:t>
            </a:r>
          </a:p>
          <a:p>
            <a:pPr algn="l" defTabSz="457200">
              <a:defRPr sz="1400">
                <a:solidFill>
                  <a:srgbClr val="DCDEE0"/>
                </a:solidFill>
                <a:uFill>
                  <a:solidFill>
                    <a:srgbClr val="888888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Amabile and Kramer (2012):</a:t>
            </a:r>
            <a:r>
              <a:rPr b="1"/>
              <a:t> The Progress Principle</a:t>
            </a:r>
            <a:r>
              <a:t>. Harvard Business Press</a:t>
            </a:r>
          </a:p>
        </p:txBody>
      </p:sp>
      <p:sp>
        <p:nvSpPr>
          <p:cNvPr id="257" name="Shape 257"/>
          <p:cNvSpPr/>
          <p:nvPr/>
        </p:nvSpPr>
        <p:spPr>
          <a:xfrm>
            <a:off x="1905863" y="195203"/>
            <a:ext cx="9485390" cy="256480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rPr dirty="0" err="1"/>
              <a:t>Må</a:t>
            </a:r>
            <a:r>
              <a:rPr dirty="0"/>
              <a:t> deles med </a:t>
            </a:r>
            <a:r>
              <a:rPr dirty="0" err="1"/>
              <a:t>angivelse</a:t>
            </a:r>
            <a:r>
              <a:rPr dirty="0"/>
              <a:t> </a:t>
            </a:r>
            <a:r>
              <a:rPr dirty="0" err="1"/>
              <a:t>af</a:t>
            </a:r>
            <a:r>
              <a:rPr dirty="0"/>
              <a:t> </a:t>
            </a:r>
            <a:r>
              <a:rPr dirty="0" err="1"/>
              <a:t>kilden</a:t>
            </a:r>
            <a:r>
              <a:rPr dirty="0"/>
              <a:t>: Bo Vestergaard: Fair </a:t>
            </a:r>
            <a:r>
              <a:rPr dirty="0" err="1"/>
              <a:t>proces</a:t>
            </a:r>
            <a:r>
              <a:rPr dirty="0"/>
              <a:t>: </a:t>
            </a:r>
            <a:r>
              <a:rPr dirty="0" err="1"/>
              <a:t>fra</a:t>
            </a:r>
            <a:r>
              <a:rPr dirty="0"/>
              <a:t> </a:t>
            </a:r>
            <a:r>
              <a:rPr dirty="0" err="1"/>
              <a:t>upopulære</a:t>
            </a:r>
            <a:r>
              <a:rPr dirty="0"/>
              <a:t> </a:t>
            </a:r>
            <a:r>
              <a:rPr dirty="0" err="1"/>
              <a:t>forandringer</a:t>
            </a:r>
            <a:r>
              <a:rPr dirty="0"/>
              <a:t> </a:t>
            </a:r>
            <a:r>
              <a:rPr dirty="0" err="1"/>
              <a:t>til</a:t>
            </a:r>
            <a:r>
              <a:rPr dirty="0"/>
              <a:t> </a:t>
            </a:r>
            <a:r>
              <a:rPr dirty="0" err="1"/>
              <a:t>medarbejdere</a:t>
            </a:r>
            <a:r>
              <a:rPr dirty="0"/>
              <a:t>, der </a:t>
            </a:r>
            <a:r>
              <a:rPr dirty="0" err="1"/>
              <a:t>udvikler</a:t>
            </a:r>
            <a:r>
              <a:rPr dirty="0"/>
              <a:t> </a:t>
            </a:r>
            <a:r>
              <a:rPr dirty="0" err="1"/>
              <a:t>løsninger</a:t>
            </a:r>
            <a:r>
              <a:rPr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9161379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" grpId="0" animBg="1"/>
      <p:bldP spid="248" grpId="0" animBg="1"/>
      <p:bldP spid="25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/>
          <p:nvPr/>
        </p:nvSpPr>
        <p:spPr>
          <a:xfrm>
            <a:off x="8488923" y="2564118"/>
            <a:ext cx="3800900" cy="3778059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t>Lederen beder medarbejderne udvikle løsninger</a:t>
            </a:r>
          </a:p>
          <a:p>
            <a:pPr>
              <a:defRPr sz="2600"/>
            </a:pPr>
            <a:endParaRPr/>
          </a:p>
          <a:p>
            <a:pPr>
              <a:defRPr sz="2600"/>
            </a:pPr>
            <a:endParaRPr/>
          </a:p>
          <a:p>
            <a:pPr>
              <a:defRPr sz="2600"/>
            </a:pPr>
            <a:r>
              <a:t>Forslag vejleder lederens beslutning</a:t>
            </a:r>
          </a:p>
        </p:txBody>
      </p:sp>
      <p:sp>
        <p:nvSpPr>
          <p:cNvPr id="228" name="Shape 228"/>
          <p:cNvSpPr/>
          <p:nvPr/>
        </p:nvSpPr>
        <p:spPr>
          <a:xfrm>
            <a:off x="253272" y="2556505"/>
            <a:ext cx="3838971" cy="3793285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600"/>
            </a:lvl1pPr>
          </a:lstStyle>
          <a:p>
            <a:r>
              <a:rPr dirty="0"/>
              <a:t>Lederen alene udtænker og formulerer løsning</a:t>
            </a:r>
          </a:p>
        </p:txBody>
      </p:sp>
      <p:sp>
        <p:nvSpPr>
          <p:cNvPr id="229" name="Shape 229"/>
          <p:cNvSpPr/>
          <p:nvPr/>
        </p:nvSpPr>
        <p:spPr>
          <a:xfrm>
            <a:off x="4403158" y="2556505"/>
            <a:ext cx="3800250" cy="3793285"/>
          </a:xfrm>
          <a:prstGeom prst="rect">
            <a:avLst/>
          </a:prstGeom>
          <a:solidFill>
            <a:srgbClr val="C3971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t>Lederen fremsætter påtænkte løsning(er) og beder medarbejderne kvalificere dem</a:t>
            </a:r>
          </a:p>
          <a:p>
            <a:pPr>
              <a:defRPr sz="2600"/>
            </a:pPr>
            <a:endParaRPr/>
          </a:p>
          <a:p>
            <a:pPr>
              <a:defRPr sz="2600"/>
            </a:pPr>
            <a:r>
              <a:t>Forslag vejleder lederens beslutning</a:t>
            </a:r>
          </a:p>
        </p:txBody>
      </p:sp>
      <p:sp>
        <p:nvSpPr>
          <p:cNvPr id="230" name="Shape 230"/>
          <p:cNvSpPr/>
          <p:nvPr/>
        </p:nvSpPr>
        <p:spPr>
          <a:xfrm>
            <a:off x="9048155" y="1500949"/>
            <a:ext cx="2248434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Design 3</a:t>
            </a:r>
          </a:p>
        </p:txBody>
      </p:sp>
      <p:sp>
        <p:nvSpPr>
          <p:cNvPr id="231" name="Shape 231"/>
          <p:cNvSpPr/>
          <p:nvPr/>
        </p:nvSpPr>
        <p:spPr>
          <a:xfrm>
            <a:off x="5179066" y="1500949"/>
            <a:ext cx="2248434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Design 2</a:t>
            </a:r>
          </a:p>
        </p:txBody>
      </p:sp>
      <p:sp>
        <p:nvSpPr>
          <p:cNvPr id="232" name="Shape 232"/>
          <p:cNvSpPr/>
          <p:nvPr/>
        </p:nvSpPr>
        <p:spPr>
          <a:xfrm>
            <a:off x="1048540" y="1500949"/>
            <a:ext cx="2248435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Design 1</a:t>
            </a:r>
          </a:p>
        </p:txBody>
      </p:sp>
      <p:sp>
        <p:nvSpPr>
          <p:cNvPr id="233" name="Shape 233"/>
          <p:cNvSpPr/>
          <p:nvPr/>
        </p:nvSpPr>
        <p:spPr>
          <a:xfrm>
            <a:off x="1422593" y="8589950"/>
            <a:ext cx="976137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/>
            </a:lvl1pPr>
          </a:lstStyle>
          <a:p>
            <a:r>
              <a:t>Design af beslutningsproces</a:t>
            </a:r>
          </a:p>
        </p:txBody>
      </p:sp>
      <p:sp>
        <p:nvSpPr>
          <p:cNvPr id="234" name="Shape 234"/>
          <p:cNvSpPr/>
          <p:nvPr/>
        </p:nvSpPr>
        <p:spPr>
          <a:xfrm>
            <a:off x="1905863" y="195203"/>
            <a:ext cx="9485390" cy="256480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rPr dirty="0" err="1"/>
              <a:t>Må</a:t>
            </a:r>
            <a:r>
              <a:rPr dirty="0"/>
              <a:t> deles med </a:t>
            </a:r>
            <a:r>
              <a:rPr dirty="0" err="1"/>
              <a:t>angivelse</a:t>
            </a:r>
            <a:r>
              <a:rPr dirty="0"/>
              <a:t> </a:t>
            </a:r>
            <a:r>
              <a:rPr dirty="0" err="1"/>
              <a:t>af</a:t>
            </a:r>
            <a:r>
              <a:rPr dirty="0"/>
              <a:t> </a:t>
            </a:r>
            <a:r>
              <a:rPr dirty="0" err="1"/>
              <a:t>kilden</a:t>
            </a:r>
            <a:r>
              <a:rPr dirty="0"/>
              <a:t>: Bo Vestergaard</a:t>
            </a:r>
            <a:r>
              <a:rPr lang="da-DK" dirty="0"/>
              <a:t>;</a:t>
            </a:r>
            <a:r>
              <a:rPr dirty="0"/>
              <a:t> Fair </a:t>
            </a:r>
            <a:r>
              <a:rPr dirty="0" err="1"/>
              <a:t>proces</a:t>
            </a:r>
            <a:r>
              <a:rPr dirty="0"/>
              <a:t>: </a:t>
            </a:r>
            <a:r>
              <a:rPr dirty="0" err="1"/>
              <a:t>fra</a:t>
            </a:r>
            <a:r>
              <a:rPr dirty="0"/>
              <a:t> </a:t>
            </a:r>
            <a:r>
              <a:rPr dirty="0" err="1"/>
              <a:t>upopulære</a:t>
            </a:r>
            <a:r>
              <a:rPr dirty="0"/>
              <a:t> </a:t>
            </a:r>
            <a:r>
              <a:rPr dirty="0" err="1"/>
              <a:t>forandringer</a:t>
            </a:r>
            <a:r>
              <a:rPr dirty="0"/>
              <a:t> </a:t>
            </a:r>
            <a:r>
              <a:rPr dirty="0" err="1"/>
              <a:t>til</a:t>
            </a:r>
            <a:r>
              <a:rPr dirty="0"/>
              <a:t> </a:t>
            </a:r>
            <a:r>
              <a:rPr dirty="0" err="1"/>
              <a:t>medarbejdere</a:t>
            </a:r>
            <a:r>
              <a:rPr dirty="0"/>
              <a:t>, der </a:t>
            </a:r>
            <a:r>
              <a:rPr dirty="0" err="1"/>
              <a:t>udvikler</a:t>
            </a:r>
            <a:r>
              <a:rPr dirty="0"/>
              <a:t> </a:t>
            </a:r>
            <a:r>
              <a:rPr dirty="0" err="1"/>
              <a:t>løsninger</a:t>
            </a:r>
            <a:r>
              <a:rPr dirty="0"/>
              <a:t>.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" grpId="1" animBg="1" advAuto="0"/>
      <p:bldP spid="228" grpId="3" animBg="1" advAuto="0"/>
      <p:bldP spid="229" grpId="2" animBg="1" advAuto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43146</TotalTime>
  <Words>454</Words>
  <Application>Microsoft Macintosh PowerPoint</Application>
  <PresentationFormat>Brugerdefineret</PresentationFormat>
  <Paragraphs>66</Paragraphs>
  <Slides>5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10" baseType="lpstr">
      <vt:lpstr>Helvetica</vt:lpstr>
      <vt:lpstr>Helvetica Light</vt:lpstr>
      <vt:lpstr>Helvetica Neue</vt:lpstr>
      <vt:lpstr>Trebuchet MS</vt:lpstr>
      <vt:lpstr>Black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cp:lastModifiedBy>Bo Vestergaard</cp:lastModifiedBy>
  <cp:revision>18</cp:revision>
  <dcterms:modified xsi:type="dcterms:W3CDTF">2022-01-24T13:27:12Z</dcterms:modified>
</cp:coreProperties>
</file>