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tif" ContentType="image/tif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9" r:id="rId2"/>
    <p:sldId id="257" r:id="rId3"/>
    <p:sldId id="258" r:id="rId4"/>
    <p:sldId id="259" r:id="rId5"/>
    <p:sldId id="260" r:id="rId6"/>
    <p:sldId id="261" r:id="rId7"/>
    <p:sldId id="263" r:id="rId8"/>
    <p:sldId id="267" r:id="rId9"/>
    <p:sldId id="271" r:id="rId10"/>
    <p:sldId id="270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152" y="14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78427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Quarterly. 2008. Creating Organizational Transformations. July.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Results. 2010. What Successful Transformations Share.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McKinsey. 2015. How to Beat the Transformation Odds.(blandt andet baseret på Global survey results 2014)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endParaRPr/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Economist 2013: 13% implementerer succesfuldt 73 % af deres strategiske initiativer. 7 out of 10 strategic initiatives within the last 3 years are successfully implemented.The other 87 percent of C-suite leaders on average reports a success rate of 53 percent</a:t>
            </a:r>
          </a:p>
          <a:p>
            <a:pPr>
              <a:lnSpc>
                <a:spcPct val="125000"/>
              </a:lnSpc>
              <a:defRPr sz="1100"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 pct dårligste=8 ud af 100 lykkes / 60 pct: 4 ud af 10 lykkes / 20 pct. 8 ud af 10 lykkes (time/budget/specifications)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Ejerskab til formålet med indsatsen (tillid til beslutningen/strategien)+engageret i udvikle og afprøve løsninger: 8 ud af 10 lykkedes (McKinsey 2010: 2512 topledere/senior management verden over). </a:t>
            </a:r>
          </a:p>
          <a:p>
            <a:r>
              <a:t>“What Succesfull Transformations Share”. Passer fint med holdning og adfærd-kategorierne som Kim og Mauborgne fandt i deres analyser af strategiformationsprocesser i 19 multinationale selskaber. </a:t>
            </a:r>
          </a:p>
          <a:p>
            <a:r>
              <a:t>Fair proces=beslutningskvalitet, implementeringskvalitet, implementeringshastighed. 8 ud af 10 transformations skaber mere "step change in performance".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3" name="Shape 3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r>
              <a:t>Forklar:+specifikke forventninger (fx gør jeres bedste. Finder, drøfter og løser problemer der opstår. Problemer I ikke kan løse, tages videre af ledelsen).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–Jon Hansen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hyperlink" Target="http://fairproces.dk" TargetMode="External"/><Relationship Id="rId5" Type="http://schemas.openxmlformats.org/officeDocument/2006/relationships/hyperlink" Target="mailto:fairproces@fairproces.dk" TargetMode="External"/><Relationship Id="rId6" Type="http://schemas.openxmlformats.org/officeDocument/2006/relationships/image" Target="../media/image30.png"/><Relationship Id="rId7" Type="http://schemas.openxmlformats.org/officeDocument/2006/relationships/hyperlink" Target="http://www.fairproces.dk" TargetMode="External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8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0"/>
            <a:ext cx="6604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953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1427303" y="4676549"/>
            <a:ext cx="68860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3</a:t>
            </a:r>
            <a:r>
              <a:t>:10</a:t>
            </a:r>
          </a:p>
        </p:txBody>
      </p:sp>
      <p:sp>
        <p:nvSpPr>
          <p:cNvPr id="162" name="Shape 162"/>
          <p:cNvSpPr/>
          <p:nvPr/>
        </p:nvSpPr>
        <p:spPr>
          <a:xfrm>
            <a:off x="5789147" y="980725"/>
            <a:ext cx="688607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0"/>
            </a:pPr>
            <a:r>
              <a:rPr>
                <a:solidFill>
                  <a:srgbClr val="A4D87E"/>
                </a:solidFill>
              </a:rPr>
              <a:t>8</a:t>
            </a:r>
            <a:r>
              <a:t>:10</a:t>
            </a:r>
          </a:p>
        </p:txBody>
      </p:sp>
      <p:pic>
        <p:nvPicPr>
          <p:cNvPr id="165" name="Billede 164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31736" y="2592297"/>
            <a:ext cx="1756473" cy="1696523"/>
          </a:xfrm>
          <a:prstGeom prst="rect">
            <a:avLst/>
          </a:prstGeom>
        </p:spPr>
      </p:pic>
      <p:sp>
        <p:nvSpPr>
          <p:cNvPr id="164" name="Shape 164"/>
          <p:cNvSpPr/>
          <p:nvPr/>
        </p:nvSpPr>
        <p:spPr>
          <a:xfrm>
            <a:off x="120850" y="7997024"/>
            <a:ext cx="8168426" cy="148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Se fx. Smith: Success Rates for Different Kind of Organizational Change. Performance Improvement vol. 41. No.2. January 2002.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Quarterly: Creating Organizational Transformations. July 2008.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IBM. 2008. Making Change Work.</a:t>
            </a:r>
            <a:endParaRPr sz="1200">
              <a:latin typeface="Palatino"/>
              <a:ea typeface="Palatino"/>
              <a:cs typeface="Palatino"/>
              <a:sym typeface="Palatino"/>
            </a:endParaRP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McKinsey Global Survey 2012, 2014 &amp; McKinsey. 2015. How to Beat the Transformation Odds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Edwards. 2014. Evalueringsrapport. Projekt relationel koordinering</a:t>
            </a:r>
          </a:p>
          <a:p>
            <a:pPr algn="l" defTabSz="457200">
              <a:lnSpc>
                <a:spcPct val="125000"/>
              </a:lnSpc>
              <a:defRPr sz="1100">
                <a:solidFill>
                  <a:srgbClr val="DCDEE0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The Economist Intelligence Unit (2013): Why Good Strategies Fail.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181794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Ramme og retning</a:t>
            </a:r>
          </a:p>
          <a:p>
            <a:pPr>
              <a:defRPr sz="2600"/>
            </a:pPr>
            <a:r>
              <a:t>Involvering</a:t>
            </a:r>
          </a:p>
          <a:p>
            <a:pPr>
              <a:defRPr sz="2600"/>
            </a:pPr>
            <a:r>
              <a:t>Forklaring</a:t>
            </a:r>
          </a:p>
        </p:txBody>
      </p:sp>
      <p:sp>
        <p:nvSpPr>
          <p:cNvPr id="171" name="Shape 171"/>
          <p:cNvSpPr/>
          <p:nvPr/>
        </p:nvSpPr>
        <p:spPr>
          <a:xfrm>
            <a:off x="188473" y="5910037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Ledelsen overtræder mindst et princip</a:t>
            </a:r>
          </a:p>
        </p:txBody>
      </p:sp>
      <p:sp>
        <p:nvSpPr>
          <p:cNvPr id="172" name="Shape 172"/>
          <p:cNvSpPr/>
          <p:nvPr/>
        </p:nvSpPr>
        <p:spPr>
          <a:xfrm>
            <a:off x="4462913" y="2168107"/>
            <a:ext cx="4078972" cy="2989810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3" name="Shape 173"/>
          <p:cNvSpPr/>
          <p:nvPr/>
        </p:nvSpPr>
        <p:spPr>
          <a:xfrm>
            <a:off x="8744032" y="2168108"/>
            <a:ext cx="4078972" cy="298980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Aktiv og frivillig i udvikling og afprøvning af løsninger</a:t>
            </a:r>
          </a:p>
        </p:txBody>
      </p:sp>
      <p:sp>
        <p:nvSpPr>
          <p:cNvPr id="174" name="Shape 174"/>
          <p:cNvSpPr/>
          <p:nvPr/>
        </p:nvSpPr>
        <p:spPr>
          <a:xfrm>
            <a:off x="4469592" y="5910037"/>
            <a:ext cx="4065613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Mistillid til:</a:t>
            </a:r>
          </a:p>
          <a:p>
            <a:pPr>
              <a:defRPr sz="2600"/>
            </a:pPr>
            <a:r>
              <a:t>Lederen</a:t>
            </a:r>
          </a:p>
          <a:p>
            <a:pPr>
              <a:defRPr sz="2600"/>
            </a:pPr>
            <a:r>
              <a:t>Beslutningen</a:t>
            </a:r>
          </a:p>
          <a:p>
            <a:pPr>
              <a:defRPr sz="2600"/>
            </a:pPr>
            <a:r>
              <a:t>Strategien</a:t>
            </a:r>
          </a:p>
        </p:txBody>
      </p:sp>
      <p:sp>
        <p:nvSpPr>
          <p:cNvPr id="175" name="Shape 175"/>
          <p:cNvSpPr/>
          <p:nvPr/>
        </p:nvSpPr>
        <p:spPr>
          <a:xfrm>
            <a:off x="8750710" y="5910038"/>
            <a:ext cx="4065614" cy="2941856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t>Passiv eller modvillig i implementering af beslutninger</a:t>
            </a:r>
          </a:p>
        </p:txBody>
      </p:sp>
      <p:sp>
        <p:nvSpPr>
          <p:cNvPr id="176" name="Shape 176"/>
          <p:cNvSpPr/>
          <p:nvPr/>
        </p:nvSpPr>
        <p:spPr>
          <a:xfrm>
            <a:off x="219296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Proces</a:t>
            </a:r>
          </a:p>
        </p:txBody>
      </p:sp>
      <p:sp>
        <p:nvSpPr>
          <p:cNvPr id="177" name="Shape 177"/>
          <p:cNvSpPr/>
          <p:nvPr/>
        </p:nvSpPr>
        <p:spPr>
          <a:xfrm>
            <a:off x="4500415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Holdning</a:t>
            </a:r>
          </a:p>
        </p:txBody>
      </p:sp>
      <p:sp>
        <p:nvSpPr>
          <p:cNvPr id="178" name="Shape 178"/>
          <p:cNvSpPr/>
          <p:nvPr/>
        </p:nvSpPr>
        <p:spPr>
          <a:xfrm>
            <a:off x="8781533" y="1228107"/>
            <a:ext cx="4003968" cy="749301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Adfærd</a:t>
            </a:r>
          </a:p>
        </p:txBody>
      </p:sp>
      <p:sp>
        <p:nvSpPr>
          <p:cNvPr id="179" name="Shape 179"/>
          <p:cNvSpPr/>
          <p:nvPr/>
        </p:nvSpPr>
        <p:spPr>
          <a:xfrm>
            <a:off x="3532184" y="1179434"/>
            <a:ext cx="1905000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7823051" y="1179434"/>
            <a:ext cx="1904999" cy="846648"/>
          </a:xfrm>
          <a:prstGeom prst="rightArrow">
            <a:avLst>
              <a:gd name="adj1" fmla="val 32000"/>
              <a:gd name="adj2" fmla="val 144003"/>
            </a:avLst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pic>
        <p:nvPicPr>
          <p:cNvPr id="181" name="Billede 180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2893772"/>
            <a:ext cx="2110676" cy="989475"/>
          </a:xfrm>
          <a:prstGeom prst="rect">
            <a:avLst/>
          </a:prstGeom>
        </p:spPr>
      </p:pic>
      <p:pic>
        <p:nvPicPr>
          <p:cNvPr id="183" name="Billede 182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3967886"/>
            <a:ext cx="2110675" cy="989476"/>
          </a:xfrm>
          <a:prstGeom prst="rect">
            <a:avLst/>
          </a:prstGeom>
        </p:spPr>
      </p:pic>
      <p:pic>
        <p:nvPicPr>
          <p:cNvPr id="185" name="Billede 184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3429346" y="6326072"/>
            <a:ext cx="2110676" cy="989475"/>
          </a:xfrm>
          <a:prstGeom prst="rect">
            <a:avLst/>
          </a:prstGeom>
        </p:spPr>
      </p:pic>
      <p:pic>
        <p:nvPicPr>
          <p:cNvPr id="187" name="Billede 186"/>
          <p:cNvPicPr>
            <a:picLocks/>
          </p:cNvPicPr>
          <p:nvPr/>
        </p:nvPicPr>
        <p:blipFill>
          <a:blip r:embed="rId4">
            <a:alphaModFix amt="71000"/>
            <a:extLst/>
          </a:blip>
          <a:stretch>
            <a:fillRect/>
          </a:stretch>
        </p:blipFill>
        <p:spPr>
          <a:xfrm>
            <a:off x="7569331" y="7722162"/>
            <a:ext cx="2110675" cy="989475"/>
          </a:xfrm>
          <a:prstGeom prst="rect">
            <a:avLst/>
          </a:prstGeom>
        </p:spPr>
      </p:pic>
      <p:sp>
        <p:nvSpPr>
          <p:cNvPr id="189" name="Shape 189"/>
          <p:cNvSpPr/>
          <p:nvPr/>
        </p:nvSpPr>
        <p:spPr>
          <a:xfrm>
            <a:off x="2133930" y="8872663"/>
            <a:ext cx="873694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b">
            <a:spAutoFit/>
          </a:bodyPr>
          <a:lstStyle/>
          <a:p>
            <a:pPr defTabSz="914400">
              <a:defRPr sz="18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Fair proces dynamikken. </a:t>
            </a:r>
          </a:p>
          <a:p>
            <a:pPr defTabSz="914400">
              <a:defRPr sz="12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Baseret på Kim &amp; Mauborgne 1997,1998, 2005 samt Colquitt 2001; Cohen-Charash 2001 og Dirks 2002</a:t>
            </a:r>
          </a:p>
        </p:txBody>
      </p:sp>
      <p:sp>
        <p:nvSpPr>
          <p:cNvPr id="190" name="Shape 190"/>
          <p:cNvSpPr/>
          <p:nvPr/>
        </p:nvSpPr>
        <p:spPr>
          <a:xfrm>
            <a:off x="1540388" y="182910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9)</a:t>
            </a:r>
            <a:r>
              <a:rPr dirty="0" smtClean="0"/>
              <a:t>: </a:t>
            </a:r>
            <a:r>
              <a:rPr dirty="0"/>
              <a:t>Fair proces: fra upopulære forandringer til medarbejdere, der udvikler løsninger. </a:t>
            </a:r>
          </a:p>
        </p:txBody>
      </p:sp>
      <p:sp>
        <p:nvSpPr>
          <p:cNvPr id="19" name="Se s. 53–61"/>
          <p:cNvSpPr txBox="1"/>
          <p:nvPr/>
        </p:nvSpPr>
        <p:spPr>
          <a:xfrm>
            <a:off x="11505556" y="9309862"/>
            <a:ext cx="1280688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</a:t>
            </a:r>
            <a:r>
              <a:rPr dirty="0" smtClean="0"/>
              <a:t>.</a:t>
            </a:r>
            <a:r>
              <a:rPr lang="da-DK" dirty="0" smtClean="0"/>
              <a:t>20-27</a:t>
            </a:r>
            <a:endParaRPr dirty="0"/>
          </a:p>
        </p:txBody>
      </p:sp>
      <p:pic>
        <p:nvPicPr>
          <p:cNvPr id="20" name="Billed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8589" y="8968364"/>
            <a:ext cx="465337" cy="682995"/>
          </a:xfrm>
          <a:prstGeom prst="rect">
            <a:avLst/>
          </a:prstGeom>
        </p:spPr>
      </p:pic>
      <p:pic>
        <p:nvPicPr>
          <p:cNvPr id="21" name="Billed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6167" y="42399"/>
            <a:ext cx="787400" cy="11557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2" animBg="1" advAuto="0"/>
      <p:bldP spid="171" grpId="4" animBg="1" advAuto="0"/>
      <p:bldP spid="172" grpId="1" animBg="1" advAuto="0"/>
      <p:bldP spid="174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illede 19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634845" y="470118"/>
            <a:ext cx="9735112" cy="8290448"/>
          </a:xfrm>
          <a:prstGeom prst="rect">
            <a:avLst/>
          </a:prstGeom>
        </p:spPr>
      </p:pic>
      <p:pic>
        <p:nvPicPr>
          <p:cNvPr id="196" name="Billede 195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3338479" y="2482255"/>
            <a:ext cx="6327842" cy="5112045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>
            <a:off x="4567614" y="4170841"/>
            <a:ext cx="3674594" cy="889001"/>
            <a:chOff x="0" y="0"/>
            <a:chExt cx="3674592" cy="889000"/>
          </a:xfrm>
        </p:grpSpPr>
        <p:sp>
          <p:nvSpPr>
            <p:cNvPr id="199" name="Shape 199"/>
            <p:cNvSpPr/>
            <p:nvPr/>
          </p:nvSpPr>
          <p:spPr>
            <a:xfrm>
              <a:off x="38099" y="38100"/>
              <a:ext cx="3598394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Mulighedsrum</a:t>
              </a:r>
            </a:p>
          </p:txBody>
        </p:sp>
        <p:pic>
          <p:nvPicPr>
            <p:cNvPr id="198" name="Billede 197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3674594" cy="889001"/>
            </a:xfrm>
            <a:prstGeom prst="rect">
              <a:avLst/>
            </a:prstGeom>
            <a:effectLst/>
          </p:spPr>
        </p:pic>
      </p:grpSp>
      <p:sp>
        <p:nvSpPr>
          <p:cNvPr id="201" name="Shape 201"/>
          <p:cNvSpPr/>
          <p:nvPr/>
        </p:nvSpPr>
        <p:spPr>
          <a:xfrm>
            <a:off x="4158585" y="1656564"/>
            <a:ext cx="48471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Rammer- og retning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5031938" y="931445"/>
            <a:ext cx="2745945" cy="889001"/>
            <a:chOff x="0" y="0"/>
            <a:chExt cx="2745943" cy="889000"/>
          </a:xfrm>
        </p:grpSpPr>
        <p:sp>
          <p:nvSpPr>
            <p:cNvPr id="203" name="Shape 203"/>
            <p:cNvSpPr/>
            <p:nvPr/>
          </p:nvSpPr>
          <p:spPr>
            <a:xfrm>
              <a:off x="38099" y="38100"/>
              <a:ext cx="2669745" cy="812800"/>
            </a:xfrm>
            <a:prstGeom prst="rect">
              <a:avLst/>
            </a:prstGeom>
            <a:solidFill>
              <a:srgbClr val="42464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200"/>
              </a:lvl1pPr>
            </a:lstStyle>
            <a:p>
              <a:r>
                <a:t>Vilkårsrum</a:t>
              </a:r>
            </a:p>
          </p:txBody>
        </p:sp>
        <p:pic>
          <p:nvPicPr>
            <p:cNvPr id="202" name="Billede 201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2745945" cy="889001"/>
            </a:xfrm>
            <a:prstGeom prst="rect">
              <a:avLst/>
            </a:prstGeom>
            <a:effectLst/>
          </p:spPr>
        </p:pic>
      </p:grpSp>
      <p:sp>
        <p:nvSpPr>
          <p:cNvPr id="205" name="Shape 205"/>
          <p:cNvSpPr/>
          <p:nvPr/>
        </p:nvSpPr>
        <p:spPr>
          <a:xfrm>
            <a:off x="5023068" y="4953066"/>
            <a:ext cx="2958664" cy="219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/>
            </a:pPr>
            <a:r>
              <a:rPr sz="2900"/>
              <a:t>Involvering</a:t>
            </a:r>
            <a:r>
              <a:t> </a:t>
            </a:r>
          </a:p>
          <a:p>
            <a:pPr>
              <a:defRPr sz="2200"/>
            </a:pPr>
            <a:r>
              <a:t>Analyse af problemer/ønsket tilstand. Udvikling og afprøvning af løsninger</a:t>
            </a:r>
          </a:p>
        </p:txBody>
      </p:sp>
      <p:pic>
        <p:nvPicPr>
          <p:cNvPr id="206" name="Billede 20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195538" y="5103415"/>
            <a:ext cx="4924931" cy="914252"/>
          </a:xfrm>
          <a:prstGeom prst="rect">
            <a:avLst/>
          </a:prstGeom>
        </p:spPr>
      </p:pic>
      <p:pic>
        <p:nvPicPr>
          <p:cNvPr id="208" name="Billede 207"/>
          <p:cNvPicPr>
            <a:picLocks/>
          </p:cNvPicPr>
          <p:nvPr/>
        </p:nvPicPr>
        <p:blipFill>
          <a:blip r:embed="rId7">
            <a:alphaModFix amt="71000"/>
            <a:extLst/>
          </a:blip>
          <a:stretch>
            <a:fillRect/>
          </a:stretch>
        </p:blipFill>
        <p:spPr>
          <a:xfrm>
            <a:off x="136173" y="1567738"/>
            <a:ext cx="3554401" cy="914253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224653" y="9122986"/>
            <a:ext cx="384937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Model: Vilkårs- og mulighedsrum</a:t>
            </a:r>
          </a:p>
        </p:txBody>
      </p:sp>
      <p:sp>
        <p:nvSpPr>
          <p:cNvPr id="211" name="Shape 211"/>
          <p:cNvSpPr/>
          <p:nvPr/>
        </p:nvSpPr>
        <p:spPr>
          <a:xfrm>
            <a:off x="142361" y="1528196"/>
            <a:ext cx="239542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Lederens styring</a:t>
            </a:r>
          </a:p>
        </p:txBody>
      </p:sp>
      <p:sp>
        <p:nvSpPr>
          <p:cNvPr id="212" name="Shape 212"/>
          <p:cNvSpPr/>
          <p:nvPr/>
        </p:nvSpPr>
        <p:spPr>
          <a:xfrm rot="16200000">
            <a:off x="-809397" y="6351279"/>
            <a:ext cx="245699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Medarbejdernes</a:t>
            </a:r>
          </a:p>
          <a:p>
            <a:pPr>
              <a:defRPr sz="2400"/>
            </a:pPr>
            <a:r>
              <a:t> indflydelse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</a:t>
            </a:r>
            <a:r>
              <a:rPr dirty="0" smtClean="0"/>
              <a:t>(</a:t>
            </a:r>
            <a:r>
              <a:rPr lang="da-DK" dirty="0" smtClean="0"/>
              <a:t>2019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sp>
        <p:nvSpPr>
          <p:cNvPr id="214" name="Shape 214"/>
          <p:cNvSpPr/>
          <p:nvPr/>
        </p:nvSpPr>
        <p:spPr>
          <a:xfrm>
            <a:off x="25078" y="2136991"/>
            <a:ext cx="1431344" cy="175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Retning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skal lade sig gøre bagefter som ikke kan lade sig gøre nu? Fælles mål?</a:t>
            </a:r>
          </a:p>
        </p:txBody>
      </p:sp>
      <p:sp>
        <p:nvSpPr>
          <p:cNvPr id="215" name="Shape 215"/>
          <p:cNvSpPr/>
          <p:nvPr/>
        </p:nvSpPr>
        <p:spPr>
          <a:xfrm>
            <a:off x="25078" y="3982919"/>
            <a:ext cx="1431344" cy="10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3866" tIns="33866" rIns="33866" bIns="33866" anchor="ctr">
            <a:spAutoFit/>
          </a:bodyPr>
          <a:lstStyle/>
          <a:p>
            <a:pPr defTabSz="369093"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Rammer</a:t>
            </a: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Helvetica Light"/>
              </a:rPr>
              <a:t>: Hvad ligger fast/er ikke til diskussion?</a:t>
            </a:r>
          </a:p>
        </p:txBody>
      </p:sp>
      <p:sp>
        <p:nvSpPr>
          <p:cNvPr id="21" name="Se s. 53–61"/>
          <p:cNvSpPr txBox="1"/>
          <p:nvPr/>
        </p:nvSpPr>
        <p:spPr>
          <a:xfrm>
            <a:off x="11655210" y="9309862"/>
            <a:ext cx="98137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</a:t>
            </a:r>
            <a:r>
              <a:rPr dirty="0" smtClean="0"/>
              <a:t>5</a:t>
            </a:r>
            <a:r>
              <a:rPr lang="da-DK" dirty="0" smtClean="0"/>
              <a:t>0</a:t>
            </a:r>
            <a:endParaRPr dirty="0"/>
          </a:p>
        </p:txBody>
      </p:sp>
      <p:pic>
        <p:nvPicPr>
          <p:cNvPr id="22" name="Billed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7810" y="8545136"/>
            <a:ext cx="787400" cy="1155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ll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1" animBg="1" advAuto="0"/>
      <p:bldP spid="205" grpId="2" animBg="1" advAuto="0"/>
      <p:bldP spid="211" grpId="3" animBg="1" advAuto="0"/>
      <p:bldP spid="212" grpId="4" animBg="1" advAuto="0"/>
      <p:bldP spid="214" grpId="5" animBg="1" advAuto="0"/>
      <p:bldP spid="215" grpId="6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9"/>
          <p:cNvGrpSpPr/>
          <p:nvPr/>
        </p:nvGrpSpPr>
        <p:grpSpPr>
          <a:xfrm>
            <a:off x="921958" y="2026354"/>
            <a:ext cx="6318996" cy="7967915"/>
            <a:chOff x="0" y="-1485118"/>
            <a:chExt cx="6370800" cy="8465945"/>
          </a:xfrm>
        </p:grpSpPr>
        <p:sp>
          <p:nvSpPr>
            <p:cNvPr id="218" name="Shape 218"/>
            <p:cNvSpPr/>
            <p:nvPr/>
          </p:nvSpPr>
          <p:spPr>
            <a:xfrm>
              <a:off x="50800" y="50800"/>
              <a:ext cx="6145367" cy="6879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700"/>
              </a:pPr>
              <a:r>
                <a:t>Retning:Hvad skal lade sig gøre, som ikke kan lade sig gøre nu? Hvorfor er det vigtigt?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Rammer: hvad ligger fast/er ikke til diskussion?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Involvering: Hvad kan/skal der involveres i? </a:t>
              </a:r>
            </a:p>
            <a:p>
              <a:pPr>
                <a:defRPr sz="2700"/>
              </a:pPr>
              <a:endParaRPr/>
            </a:p>
            <a:p>
              <a:pPr>
                <a:defRPr sz="2700"/>
              </a:pPr>
              <a:r>
                <a:t>Sammenhæng: Hvordan hænger det sammen med/skal hænge sammen med organisationens strategi og øvrige indsatser?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r>
                <a:t>Tid: Hvad skal være sket hvornår?</a:t>
              </a:r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  <a:p>
              <a:pPr>
                <a:defRPr sz="2800"/>
              </a:pPr>
              <a:endParaRPr/>
            </a:p>
          </p:txBody>
        </p:sp>
        <p:pic>
          <p:nvPicPr>
            <p:cNvPr id="217" name="Billede 216"/>
            <p:cNvPicPr>
              <a:picLocks/>
            </p:cNvPicPr>
            <p:nvPr/>
          </p:nvPicPr>
          <p:blipFill>
            <a:blip r:embed="rId2">
              <a:alphaModFix amt="71000"/>
              <a:extLst/>
            </a:blip>
            <a:stretch>
              <a:fillRect/>
            </a:stretch>
          </p:blipFill>
          <p:spPr>
            <a:xfrm>
              <a:off x="0" y="-1485118"/>
              <a:ext cx="6370800" cy="8465945"/>
            </a:xfrm>
            <a:prstGeom prst="rect">
              <a:avLst/>
            </a:prstGeom>
            <a:effectLst/>
          </p:spPr>
        </p:pic>
      </p:grpSp>
      <p:pic>
        <p:nvPicPr>
          <p:cNvPr id="224" name="Billede 223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0954" y="8133021"/>
            <a:ext cx="2105937" cy="1135298"/>
          </a:xfrm>
          <a:prstGeom prst="rect">
            <a:avLst/>
          </a:prstGeom>
        </p:spPr>
      </p:pic>
      <p:sp>
        <p:nvSpPr>
          <p:cNvPr id="221" name="Shape 221"/>
          <p:cNvSpPr/>
          <p:nvPr/>
        </p:nvSpPr>
        <p:spPr>
          <a:xfrm>
            <a:off x="7824029" y="6118359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222" name="Shape 222"/>
          <p:cNvSpPr/>
          <p:nvPr/>
        </p:nvSpPr>
        <p:spPr>
          <a:xfrm>
            <a:off x="965130" y="642053"/>
            <a:ext cx="6262222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sp>
        <p:nvSpPr>
          <p:cNvPr id="223" name="Shape 22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sp>
        <p:nvSpPr>
          <p:cNvPr id="10" name="Se s. 53–61"/>
          <p:cNvSpPr txBox="1"/>
          <p:nvPr/>
        </p:nvSpPr>
        <p:spPr>
          <a:xfrm>
            <a:off x="11655210" y="9309862"/>
            <a:ext cx="98137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s. </a:t>
            </a:r>
            <a:r>
              <a:rPr dirty="0" smtClean="0"/>
              <a:t>5</a:t>
            </a:r>
            <a:r>
              <a:rPr lang="da-DK" dirty="0" smtClean="0"/>
              <a:t>1</a:t>
            </a:r>
            <a:endParaRPr dirty="0"/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7810" y="8516654"/>
            <a:ext cx="787400" cy="11557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8488923" y="2564118"/>
            <a:ext cx="3800900" cy="3778059"/>
          </a:xfrm>
          <a:prstGeom prst="rect">
            <a:avLst/>
          </a:prstGeom>
          <a:gradFill>
            <a:gsLst>
              <a:gs pos="0">
                <a:srgbClr val="1B8D14"/>
              </a:gs>
              <a:gs pos="100000">
                <a:srgbClr val="1C4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beder medarbejderne udvikle løsninger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28" name="Shape 228"/>
          <p:cNvSpPr/>
          <p:nvPr/>
        </p:nvSpPr>
        <p:spPr>
          <a:xfrm>
            <a:off x="253272" y="2556505"/>
            <a:ext cx="3838971" cy="3793285"/>
          </a:xfrm>
          <a:prstGeom prst="rect">
            <a:avLst/>
          </a:prstGeom>
          <a:gradFill>
            <a:gsLst>
              <a:gs pos="0">
                <a:srgbClr val="830B13"/>
              </a:gs>
              <a:gs pos="100000">
                <a:srgbClr val="5D0407"/>
              </a:gs>
            </a:gsLst>
            <a:lin ang="5400000"/>
          </a:gradFill>
          <a:ln w="50800">
            <a:solidFill>
              <a:srgbClr val="FFFFFF"/>
            </a:solidFill>
            <a:miter lim="400000"/>
          </a:ln>
          <a:effectLst>
            <a:outerShdw blurRad="76200" dist="25400" dir="54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/>
            </a:lvl1pPr>
          </a:lstStyle>
          <a:p>
            <a:r>
              <a:rPr dirty="0"/>
              <a:t>Lederen alene </a:t>
            </a:r>
            <a:r>
              <a:rPr dirty="0" smtClean="0"/>
              <a:t>udtænker </a:t>
            </a:r>
            <a:r>
              <a:rPr dirty="0"/>
              <a:t>og formulerer løsning</a:t>
            </a:r>
          </a:p>
        </p:txBody>
      </p:sp>
      <p:sp>
        <p:nvSpPr>
          <p:cNvPr id="229" name="Shape 229"/>
          <p:cNvSpPr/>
          <p:nvPr/>
        </p:nvSpPr>
        <p:spPr>
          <a:xfrm>
            <a:off x="4403158" y="2556505"/>
            <a:ext cx="3800250" cy="3793285"/>
          </a:xfrm>
          <a:prstGeom prst="rect">
            <a:avLst/>
          </a:prstGeom>
          <a:solidFill>
            <a:srgbClr val="C3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600"/>
            </a:pPr>
            <a:r>
              <a:t>Lederen fremsætter påtænkte løsning(er) og beder medarbejderne kvalificere dem</a:t>
            </a:r>
          </a:p>
          <a:p>
            <a:pPr>
              <a:defRPr sz="2600"/>
            </a:pPr>
            <a:endParaRPr/>
          </a:p>
          <a:p>
            <a:pPr>
              <a:defRPr sz="2600"/>
            </a:pPr>
            <a:r>
              <a:t>Forslag vejleder lederens beslutning</a:t>
            </a:r>
          </a:p>
        </p:txBody>
      </p:sp>
      <p:sp>
        <p:nvSpPr>
          <p:cNvPr id="230" name="Shape 230"/>
          <p:cNvSpPr/>
          <p:nvPr/>
        </p:nvSpPr>
        <p:spPr>
          <a:xfrm>
            <a:off x="9048155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3</a:t>
            </a:r>
          </a:p>
        </p:txBody>
      </p:sp>
      <p:sp>
        <p:nvSpPr>
          <p:cNvPr id="231" name="Shape 231"/>
          <p:cNvSpPr/>
          <p:nvPr/>
        </p:nvSpPr>
        <p:spPr>
          <a:xfrm>
            <a:off x="5179066" y="1500949"/>
            <a:ext cx="224843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2</a:t>
            </a:r>
          </a:p>
        </p:txBody>
      </p:sp>
      <p:sp>
        <p:nvSpPr>
          <p:cNvPr id="232" name="Shape 232"/>
          <p:cNvSpPr/>
          <p:nvPr/>
        </p:nvSpPr>
        <p:spPr>
          <a:xfrm>
            <a:off x="1048540" y="1500949"/>
            <a:ext cx="224843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/>
            </a:lvl1pPr>
          </a:lstStyle>
          <a:p>
            <a:r>
              <a:t>Design 1</a:t>
            </a:r>
          </a:p>
        </p:txBody>
      </p:sp>
      <p:sp>
        <p:nvSpPr>
          <p:cNvPr id="233" name="Shape 233"/>
          <p:cNvSpPr/>
          <p:nvPr/>
        </p:nvSpPr>
        <p:spPr>
          <a:xfrm>
            <a:off x="1422593" y="8589950"/>
            <a:ext cx="976137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rPr dirty="0"/>
              <a:t>Design af beslutningsproces</a:t>
            </a:r>
          </a:p>
        </p:txBody>
      </p:sp>
      <p:sp>
        <p:nvSpPr>
          <p:cNvPr id="234" name="Shape 234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sp>
        <p:nvSpPr>
          <p:cNvPr id="3" name="Rektangel 2"/>
          <p:cNvSpPr/>
          <p:nvPr/>
        </p:nvSpPr>
        <p:spPr>
          <a:xfrm>
            <a:off x="10294829" y="8765518"/>
            <a:ext cx="26215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 smtClean="0"/>
              <a:t>Se kapitel 3</a:t>
            </a:r>
            <a:endParaRPr lang="da-DK" sz="2400" dirty="0"/>
          </a:p>
        </p:txBody>
      </p:sp>
      <p:pic>
        <p:nvPicPr>
          <p:cNvPr id="13" name="Billed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6156" y="8187668"/>
            <a:ext cx="787400" cy="11557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 advAuto="0"/>
      <p:bldP spid="228" grpId="3" animBg="1" advAuto="0"/>
      <p:bldP spid="229" grpId="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315837" y="1573031"/>
            <a:ext cx="2261668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/>
            </a:pPr>
            <a:r>
              <a:t>Sæt</a:t>
            </a:r>
          </a:p>
          <a:p>
            <a:pPr>
              <a:defRPr sz="4200"/>
            </a:pPr>
            <a:r>
              <a:t> kontekst</a:t>
            </a:r>
          </a:p>
        </p:txBody>
      </p:sp>
      <p:grpSp>
        <p:nvGrpSpPr>
          <p:cNvPr id="301" name="Group 301"/>
          <p:cNvGrpSpPr/>
          <p:nvPr/>
        </p:nvGrpSpPr>
        <p:grpSpPr>
          <a:xfrm>
            <a:off x="253018" y="2929356"/>
            <a:ext cx="2387306" cy="4595381"/>
            <a:chOff x="0" y="0"/>
            <a:chExt cx="2387305" cy="4595379"/>
          </a:xfrm>
        </p:grpSpPr>
        <p:sp>
          <p:nvSpPr>
            <p:cNvPr id="300" name="Shape 300"/>
            <p:cNvSpPr/>
            <p:nvPr/>
          </p:nvSpPr>
          <p:spPr>
            <a:xfrm>
              <a:off x="50800" y="50800"/>
              <a:ext cx="2285706" cy="4493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000"/>
              </a:pPr>
              <a:r>
                <a:t>Retning:Hvad skal lade sig gøre, som ikke kan lade sig gøre nu?</a:t>
              </a:r>
            </a:p>
            <a:p>
              <a:pPr>
                <a:defRPr sz="2000"/>
              </a:pPr>
              <a:r>
                <a:t>Rammer: hvad ligger fast/er ikke til diskussion? Hvad kan der involveres i?</a:t>
              </a:r>
            </a:p>
            <a:p>
              <a:pPr>
                <a:defRPr sz="2000"/>
              </a:pPr>
              <a:r>
                <a:t>Kontekst: Hvordan hænger det sammen med organisationens øvrige strategi?</a:t>
              </a:r>
            </a:p>
          </p:txBody>
        </p:sp>
        <p:pic>
          <p:nvPicPr>
            <p:cNvPr id="299" name="Billede 298"/>
            <p:cNvPicPr>
              <a:picLocks/>
            </p:cNvPicPr>
            <p:nvPr/>
          </p:nvPicPr>
          <p:blipFill>
            <a:blip r:embed="rId3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595380"/>
            </a:xfrm>
            <a:prstGeom prst="rect">
              <a:avLst/>
            </a:prstGeom>
            <a:effectLst/>
          </p:spPr>
        </p:pic>
      </p:grpSp>
      <p:grpSp>
        <p:nvGrpSpPr>
          <p:cNvPr id="304" name="Group 304"/>
          <p:cNvGrpSpPr/>
          <p:nvPr/>
        </p:nvGrpSpPr>
        <p:grpSpPr>
          <a:xfrm>
            <a:off x="2818152" y="3953801"/>
            <a:ext cx="2387306" cy="3833975"/>
            <a:chOff x="0" y="0"/>
            <a:chExt cx="2387305" cy="3833973"/>
          </a:xfrm>
        </p:grpSpPr>
        <p:sp>
          <p:nvSpPr>
            <p:cNvPr id="303" name="Shape 303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Involver i udvikling af løsninger. Skab dialogisk kommunikation. Små overskuelige mål </a:t>
              </a:r>
            </a:p>
          </p:txBody>
        </p:sp>
        <p:pic>
          <p:nvPicPr>
            <p:cNvPr id="302" name="Billede 301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5" name="Shape 305"/>
          <p:cNvSpPr/>
          <p:nvPr/>
        </p:nvSpPr>
        <p:spPr>
          <a:xfrm>
            <a:off x="5388226" y="1255531"/>
            <a:ext cx="2377428" cy="2019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Beslut &amp; forklar</a:t>
            </a:r>
          </a:p>
          <a:p>
            <a:pPr>
              <a:defRPr sz="4200"/>
            </a:pPr>
            <a:r>
              <a:t> </a:t>
            </a:r>
          </a:p>
        </p:txBody>
      </p:sp>
      <p:grpSp>
        <p:nvGrpSpPr>
          <p:cNvPr id="308" name="Group 308"/>
          <p:cNvGrpSpPr/>
          <p:nvPr/>
        </p:nvGrpSpPr>
        <p:grpSpPr>
          <a:xfrm>
            <a:off x="5381876" y="3310059"/>
            <a:ext cx="2387306" cy="3833975"/>
            <a:chOff x="0" y="0"/>
            <a:chExt cx="2387305" cy="3833973"/>
          </a:xfrm>
        </p:grpSpPr>
        <p:sp>
          <p:nvSpPr>
            <p:cNvPr id="307" name="Shape 307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t>Forklar rationale bag beslutning og kriterier for at revidere, til- og fravælge forslag. Forklaring viser lederen har reflekteret over forslagene ift. ramme og retning </a:t>
              </a:r>
            </a:p>
          </p:txBody>
        </p:sp>
        <p:pic>
          <p:nvPicPr>
            <p:cNvPr id="306" name="Billede 305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833975"/>
            </a:xfrm>
            <a:prstGeom prst="rect">
              <a:avLst/>
            </a:prstGeom>
            <a:effectLst/>
          </p:spPr>
        </p:pic>
      </p:grpSp>
      <p:sp>
        <p:nvSpPr>
          <p:cNvPr id="309" name="Shape 309"/>
          <p:cNvSpPr/>
          <p:nvPr/>
        </p:nvSpPr>
        <p:spPr>
          <a:xfrm>
            <a:off x="8049421" y="7961165"/>
            <a:ext cx="2298243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afprøvning</a:t>
            </a:r>
          </a:p>
        </p:txBody>
      </p:sp>
      <p:grpSp>
        <p:nvGrpSpPr>
          <p:cNvPr id="312" name="Group 312"/>
          <p:cNvGrpSpPr/>
          <p:nvPr/>
        </p:nvGrpSpPr>
        <p:grpSpPr>
          <a:xfrm>
            <a:off x="8004888" y="2784299"/>
            <a:ext cx="2387309" cy="5176866"/>
            <a:chOff x="-1" y="0"/>
            <a:chExt cx="2387307" cy="4712088"/>
          </a:xfrm>
        </p:grpSpPr>
        <p:sp>
          <p:nvSpPr>
            <p:cNvPr id="311" name="Shape 311"/>
            <p:cNvSpPr/>
            <p:nvPr/>
          </p:nvSpPr>
          <p:spPr>
            <a:xfrm>
              <a:off x="50800" y="50800"/>
              <a:ext cx="2285706" cy="4661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rPr dirty="0"/>
                <a:t>Udtryk klare forventninger til at medarbejderne gør deres bedste for at få løsningerne til at virke i praksis. Hold hyppige, korte møder for at støtte fremskridt: Hvad skete der? Hvordan giver det mening, at gå videre herfra? </a:t>
              </a:r>
              <a:r>
                <a:rPr dirty="0" smtClean="0"/>
                <a:t>Hvem</a:t>
              </a:r>
              <a:r>
                <a:rPr lang="da-DK" dirty="0" smtClean="0"/>
                <a:t> gør hvad, hvornår? </a:t>
              </a:r>
              <a:endParaRPr dirty="0"/>
            </a:p>
          </p:txBody>
        </p:sp>
        <p:pic>
          <p:nvPicPr>
            <p:cNvPr id="310" name="Billede 309"/>
            <p:cNvPicPr>
              <a:picLocks/>
            </p:cNvPicPr>
            <p:nvPr/>
          </p:nvPicPr>
          <p:blipFill>
            <a:blip r:embed="rId5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387307" cy="4712088"/>
            </a:xfrm>
            <a:prstGeom prst="rect">
              <a:avLst/>
            </a:prstGeom>
            <a:effectLst/>
          </p:spPr>
        </p:pic>
      </p:grpSp>
      <p:sp>
        <p:nvSpPr>
          <p:cNvPr id="313" name="Shape 313"/>
          <p:cNvSpPr/>
          <p:nvPr/>
        </p:nvSpPr>
        <p:spPr>
          <a:xfrm>
            <a:off x="10576374" y="1573031"/>
            <a:ext cx="2261664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Gør til   </a:t>
            </a:r>
          </a:p>
          <a:p>
            <a:pPr>
              <a:defRPr sz="4200"/>
            </a:pPr>
            <a:r>
              <a:t> drift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10513552" y="2959812"/>
            <a:ext cx="2387309" cy="3982855"/>
            <a:chOff x="-1" y="-1"/>
            <a:chExt cx="2387307" cy="3982853"/>
          </a:xfrm>
        </p:grpSpPr>
        <p:sp>
          <p:nvSpPr>
            <p:cNvPr id="315" name="Shape 315"/>
            <p:cNvSpPr/>
            <p:nvPr/>
          </p:nvSpPr>
          <p:spPr>
            <a:xfrm>
              <a:off x="50800" y="50800"/>
              <a:ext cx="2285706" cy="37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/>
              </a:lvl1pPr>
            </a:lstStyle>
            <a:p>
              <a:r>
                <a:rPr dirty="0"/>
                <a:t> Løsninger der skaber </a:t>
              </a:r>
              <a:r>
                <a:rPr dirty="0" smtClean="0"/>
                <a:t>værdi</a:t>
              </a:r>
              <a:r>
                <a:rPr lang="da-DK" dirty="0" smtClean="0"/>
                <a:t>,</a:t>
              </a:r>
              <a:r>
                <a:rPr dirty="0" smtClean="0"/>
                <a:t>  </a:t>
              </a:r>
              <a:r>
                <a:rPr dirty="0"/>
                <a:t>overgår til </a:t>
              </a:r>
              <a:r>
                <a:rPr dirty="0" smtClean="0"/>
                <a:t>drift</a:t>
              </a:r>
              <a:r>
                <a:rPr lang="da-DK" dirty="0" smtClean="0"/>
                <a:t> og forankres</a:t>
              </a:r>
              <a:r>
                <a:rPr dirty="0" smtClean="0"/>
                <a:t> </a:t>
              </a:r>
              <a:endParaRPr dirty="0"/>
            </a:p>
          </p:txBody>
        </p:sp>
        <p:pic>
          <p:nvPicPr>
            <p:cNvPr id="314" name="Billede 313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-1" y="-1"/>
              <a:ext cx="2387307" cy="3982853"/>
            </a:xfrm>
            <a:prstGeom prst="rect">
              <a:avLst/>
            </a:prstGeom>
            <a:effectLst/>
          </p:spPr>
        </p:pic>
      </p:grpSp>
      <p:pic>
        <p:nvPicPr>
          <p:cNvPr id="324" name="Billede 323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9207" y="7570032"/>
            <a:ext cx="883454" cy="1501044"/>
          </a:xfrm>
          <a:prstGeom prst="rect">
            <a:avLst/>
          </a:prstGeom>
        </p:spPr>
      </p:pic>
      <p:pic>
        <p:nvPicPr>
          <p:cNvPr id="326" name="Billede 325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02351" y="1735717"/>
            <a:ext cx="1209954" cy="1508873"/>
          </a:xfrm>
          <a:prstGeom prst="rect">
            <a:avLst/>
          </a:prstGeom>
        </p:spPr>
      </p:pic>
      <p:pic>
        <p:nvPicPr>
          <p:cNvPr id="328" name="Billede 327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443474" y="7246322"/>
            <a:ext cx="883453" cy="1501044"/>
          </a:xfrm>
          <a:prstGeom prst="rect">
            <a:avLst/>
          </a:prstGeom>
        </p:spPr>
      </p:pic>
      <p:pic>
        <p:nvPicPr>
          <p:cNvPr id="330" name="Billede 329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35021" y="1228797"/>
            <a:ext cx="1209954" cy="1508873"/>
          </a:xfrm>
          <a:prstGeom prst="rect">
            <a:avLst/>
          </a:prstGeom>
        </p:spPr>
      </p:pic>
      <p:sp>
        <p:nvSpPr>
          <p:cNvPr id="321" name="Shape 321"/>
          <p:cNvSpPr/>
          <p:nvPr/>
        </p:nvSpPr>
        <p:spPr>
          <a:xfrm>
            <a:off x="2824502" y="7770814"/>
            <a:ext cx="2374605" cy="1384301"/>
          </a:xfrm>
          <a:prstGeom prst="rect">
            <a:avLst/>
          </a:prstGeom>
          <a:ln w="12700">
            <a:solidFill>
              <a:srgbClr val="1B8D1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/>
            </a:pPr>
            <a:r>
              <a:t>Involver   </a:t>
            </a:r>
          </a:p>
          <a:p>
            <a:pPr>
              <a:defRPr sz="4200"/>
            </a:pPr>
            <a:r>
              <a:t> </a:t>
            </a:r>
            <a:r>
              <a:rPr sz="3000"/>
              <a:t>i udvikling</a:t>
            </a:r>
          </a:p>
        </p:txBody>
      </p:sp>
      <p:sp>
        <p:nvSpPr>
          <p:cNvPr id="322" name="Shape 322"/>
          <p:cNvSpPr/>
          <p:nvPr/>
        </p:nvSpPr>
        <p:spPr>
          <a:xfrm>
            <a:off x="5138918" y="9158280"/>
            <a:ext cx="28760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r>
              <a:t>Strategisk procesdesign</a:t>
            </a:r>
          </a:p>
        </p:txBody>
      </p:sp>
      <p:sp>
        <p:nvSpPr>
          <p:cNvPr id="323" name="Shape 323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50638" y="8189766"/>
            <a:ext cx="787400" cy="1155700"/>
          </a:xfrm>
          <a:prstGeom prst="rect">
            <a:avLst/>
          </a:prstGeom>
        </p:spPr>
      </p:pic>
      <p:sp>
        <p:nvSpPr>
          <p:cNvPr id="30" name="Se s. 53–61"/>
          <p:cNvSpPr txBox="1"/>
          <p:nvPr/>
        </p:nvSpPr>
        <p:spPr>
          <a:xfrm>
            <a:off x="11448623" y="9309862"/>
            <a:ext cx="1394557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dirty="0"/>
              <a:t>Se </a:t>
            </a:r>
            <a:r>
              <a:rPr lang="da-DK" dirty="0" smtClean="0"/>
              <a:t>kapitel 2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1" animBg="1" advAuto="0"/>
      <p:bldP spid="304" grpId="2" animBg="1" advAuto="0"/>
      <p:bldP spid="308" grpId="3" animBg="1" advAuto="0"/>
      <p:bldP spid="312" grpId="4" animBg="1" advAuto="0"/>
      <p:bldP spid="316" grpId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Billede 233"/>
          <p:cNvPicPr>
            <a:picLocks/>
          </p:cNvPicPr>
          <p:nvPr/>
        </p:nvPicPr>
        <p:blipFill>
          <a:blip r:embed="rId2">
            <a:alphaModFix amt="71000"/>
            <a:extLst/>
          </a:blip>
          <a:stretch>
            <a:fillRect/>
          </a:stretch>
        </p:blipFill>
        <p:spPr>
          <a:xfrm>
            <a:off x="1377753" y="1885303"/>
            <a:ext cx="3326210" cy="3687194"/>
          </a:xfrm>
          <a:prstGeom prst="rect">
            <a:avLst/>
          </a:prstGeom>
        </p:spPr>
      </p:pic>
      <p:sp>
        <p:nvSpPr>
          <p:cNvPr id="236" name="Shape 236"/>
          <p:cNvSpPr/>
          <p:nvPr/>
        </p:nvSpPr>
        <p:spPr>
          <a:xfrm>
            <a:off x="1798240" y="2709495"/>
            <a:ext cx="2620840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Hvad skete der?</a:t>
            </a:r>
          </a:p>
        </p:txBody>
      </p:sp>
      <p:pic>
        <p:nvPicPr>
          <p:cNvPr id="237" name="Billede 236"/>
          <p:cNvPicPr>
            <a:picLocks/>
          </p:cNvPicPr>
          <p:nvPr/>
        </p:nvPicPr>
        <p:blipFill>
          <a:blip r:embed="rId3">
            <a:alphaModFix amt="71000"/>
            <a:extLst/>
          </a:blip>
          <a:stretch>
            <a:fillRect/>
          </a:stretch>
        </p:blipFill>
        <p:spPr>
          <a:xfrm>
            <a:off x="573417" y="6651629"/>
            <a:ext cx="11645082" cy="1020144"/>
          </a:xfrm>
          <a:prstGeom prst="rect">
            <a:avLst/>
          </a:prstGeom>
        </p:spPr>
      </p:pic>
      <p:sp>
        <p:nvSpPr>
          <p:cNvPr id="239" name="Shape 239"/>
          <p:cNvSpPr/>
          <p:nvPr/>
        </p:nvSpPr>
        <p:spPr>
          <a:xfrm>
            <a:off x="3809646" y="6936275"/>
            <a:ext cx="2540708" cy="45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Tid: 15 minutter</a:t>
            </a:r>
          </a:p>
        </p:txBody>
      </p:sp>
      <p:sp>
        <p:nvSpPr>
          <p:cNvPr id="240" name="Shape 240"/>
          <p:cNvSpPr/>
          <p:nvPr/>
        </p:nvSpPr>
        <p:spPr>
          <a:xfrm>
            <a:off x="2207439" y="925501"/>
            <a:ext cx="8881438" cy="55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2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da-DK" dirty="0" err="1" smtClean="0"/>
              <a:t>Debrief</a:t>
            </a:r>
            <a:r>
              <a:rPr lang="da-DK" dirty="0" smtClean="0"/>
              <a:t>: </a:t>
            </a:r>
            <a:r>
              <a:rPr dirty="0" smtClean="0"/>
              <a:t>Det korte</a:t>
            </a:r>
            <a:r>
              <a:rPr lang="da-DK" dirty="0" smtClean="0"/>
              <a:t>, lærende</a:t>
            </a:r>
            <a:r>
              <a:rPr dirty="0" smtClean="0"/>
              <a:t> </a:t>
            </a:r>
            <a:r>
              <a:rPr lang="da-DK" dirty="0" smtClean="0"/>
              <a:t>opfølgnings</a:t>
            </a:r>
            <a:r>
              <a:rPr dirty="0" smtClean="0"/>
              <a:t>møde</a:t>
            </a:r>
            <a:endParaRPr dirty="0"/>
          </a:p>
        </p:txBody>
      </p:sp>
      <p:grpSp>
        <p:nvGrpSpPr>
          <p:cNvPr id="243" name="Group 243"/>
          <p:cNvGrpSpPr/>
          <p:nvPr/>
        </p:nvGrpSpPr>
        <p:grpSpPr>
          <a:xfrm>
            <a:off x="2351640" y="7902575"/>
            <a:ext cx="6281624" cy="514350"/>
            <a:chOff x="0" y="0"/>
            <a:chExt cx="6281623" cy="514350"/>
          </a:xfrm>
        </p:grpSpPr>
        <p:sp>
          <p:nvSpPr>
            <p:cNvPr id="242" name="Shape 242"/>
            <p:cNvSpPr/>
            <p:nvPr/>
          </p:nvSpPr>
          <p:spPr>
            <a:xfrm>
              <a:off x="6350" y="6350"/>
              <a:ext cx="6268924" cy="50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8575" tIns="28575" rIns="28575" bIns="28575" numCol="1" anchor="ctr">
              <a:spAutoFit/>
            </a:bodyPr>
            <a:lstStyle>
              <a:lvl1pPr>
                <a:defRPr sz="2800"/>
              </a:lvl1pPr>
            </a:lstStyle>
            <a:p>
              <a:r>
                <a:t>Hold mødet kort=stram struktur+stå op</a:t>
              </a:r>
            </a:p>
          </p:txBody>
        </p:sp>
        <p:pic>
          <p:nvPicPr>
            <p:cNvPr id="241" name="Billede 240"/>
            <p:cNvPicPr>
              <a:picLocks/>
            </p:cNvPicPr>
            <p:nvPr/>
          </p:nvPicPr>
          <p:blipFill>
            <a:blip r:embed="rId4">
              <a:alphaModFix amt="71000"/>
              <a:extLst/>
            </a:blip>
            <a:stretch>
              <a:fillRect/>
            </a:stretch>
          </p:blipFill>
          <p:spPr>
            <a:xfrm>
              <a:off x="0" y="0"/>
              <a:ext cx="6281624" cy="514351"/>
            </a:xfrm>
            <a:prstGeom prst="rect">
              <a:avLst/>
            </a:prstGeom>
            <a:effectLst/>
          </p:spPr>
        </p:pic>
      </p:grpSp>
      <p:pic>
        <p:nvPicPr>
          <p:cNvPr id="244" name="Billede 243"/>
          <p:cNvPicPr>
            <a:picLocks/>
          </p:cNvPicPr>
          <p:nvPr/>
        </p:nvPicPr>
        <p:blipFill>
          <a:blip r:embed="rId5">
            <a:alphaModFix amt="71000"/>
            <a:extLst/>
          </a:blip>
          <a:stretch>
            <a:fillRect/>
          </a:stretch>
        </p:blipFill>
        <p:spPr>
          <a:xfrm>
            <a:off x="7919343" y="1827708"/>
            <a:ext cx="3275744" cy="4053840"/>
          </a:xfrm>
          <a:prstGeom prst="rect">
            <a:avLst/>
          </a:prstGeom>
        </p:spPr>
      </p:pic>
      <p:pic>
        <p:nvPicPr>
          <p:cNvPr id="246" name="Billede 245"/>
          <p:cNvPicPr>
            <a:picLocks/>
          </p:cNvPicPr>
          <p:nvPr/>
        </p:nvPicPr>
        <p:blipFill>
          <a:blip r:embed="rId6">
            <a:alphaModFix amt="71000"/>
            <a:extLst/>
          </a:blip>
          <a:stretch>
            <a:fillRect/>
          </a:stretch>
        </p:blipFill>
        <p:spPr>
          <a:xfrm>
            <a:off x="4839295" y="2071948"/>
            <a:ext cx="3326210" cy="3978185"/>
          </a:xfrm>
          <a:prstGeom prst="rect">
            <a:avLst/>
          </a:prstGeom>
        </p:spPr>
      </p:pic>
      <p:sp>
        <p:nvSpPr>
          <p:cNvPr id="248" name="Shape 248"/>
          <p:cNvSpPr/>
          <p:nvPr/>
        </p:nvSpPr>
        <p:spPr>
          <a:xfrm>
            <a:off x="5063963" y="2327275"/>
            <a:ext cx="2876874" cy="163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Hvordan giver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det mening at gå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videre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 herfra?</a:t>
            </a:r>
          </a:p>
        </p:txBody>
      </p:sp>
      <p:grpSp>
        <p:nvGrpSpPr>
          <p:cNvPr id="251" name="Group 251"/>
          <p:cNvGrpSpPr/>
          <p:nvPr/>
        </p:nvGrpSpPr>
        <p:grpSpPr>
          <a:xfrm>
            <a:off x="621493" y="4214945"/>
            <a:ext cx="2081267" cy="2506031"/>
            <a:chOff x="0" y="0"/>
            <a:chExt cx="2081265" cy="2506029"/>
          </a:xfrm>
        </p:grpSpPr>
        <p:sp>
          <p:nvSpPr>
            <p:cNvPr id="250" name="Shape 250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Sæt kontekst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(Formål, form og længe på møde)</a:t>
              </a:r>
            </a:p>
          </p:txBody>
        </p:sp>
        <p:pic>
          <p:nvPicPr>
            <p:cNvPr id="249" name="Billede 248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2" name="Shape 252"/>
          <p:cNvSpPr/>
          <p:nvPr/>
        </p:nvSpPr>
        <p:spPr>
          <a:xfrm>
            <a:off x="8510432" y="2753945"/>
            <a:ext cx="2638736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/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Hvem gør hvad </a:t>
            </a:r>
          </a:p>
          <a:p>
            <a:pPr>
              <a:defRPr sz="2600" b="1">
                <a:latin typeface="Helvetica"/>
                <a:ea typeface="Helvetica"/>
                <a:cs typeface="Helvetica"/>
                <a:sym typeface="Helvetica"/>
              </a:defRPr>
            </a:pPr>
            <a:r>
              <a:t>hvornår?</a:t>
            </a:r>
          </a:p>
        </p:txBody>
      </p:sp>
      <p:grpSp>
        <p:nvGrpSpPr>
          <p:cNvPr id="255" name="Group 255"/>
          <p:cNvGrpSpPr/>
          <p:nvPr/>
        </p:nvGrpSpPr>
        <p:grpSpPr>
          <a:xfrm>
            <a:off x="8928867" y="4214945"/>
            <a:ext cx="2081266" cy="2506031"/>
            <a:chOff x="0" y="0"/>
            <a:chExt cx="2081265" cy="2506029"/>
          </a:xfrm>
        </p:grpSpPr>
        <p:sp>
          <p:nvSpPr>
            <p:cNvPr id="254" name="Shape 254"/>
            <p:cNvSpPr/>
            <p:nvPr/>
          </p:nvSpPr>
          <p:spPr>
            <a:xfrm>
              <a:off x="50800" y="50800"/>
              <a:ext cx="1979666" cy="2404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Feed forward</a:t>
              </a:r>
            </a:p>
            <a:p>
              <a:pPr>
                <a:defRPr sz="1600"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(Hvad kommer nu til at lade sig gøre? Tydelige tegn vi skal se efter)</a:t>
              </a:r>
            </a:p>
          </p:txBody>
        </p:sp>
        <p:pic>
          <p:nvPicPr>
            <p:cNvPr id="253" name="Billede 252"/>
            <p:cNvPicPr>
              <a:picLocks/>
            </p:cNvPicPr>
            <p:nvPr/>
          </p:nvPicPr>
          <p:blipFill>
            <a:blip r:embed="rId7">
              <a:alphaModFix amt="71000"/>
              <a:extLst/>
            </a:blip>
            <a:stretch>
              <a:fillRect/>
            </a:stretch>
          </p:blipFill>
          <p:spPr>
            <a:xfrm>
              <a:off x="-1" y="0"/>
              <a:ext cx="2081267" cy="2506030"/>
            </a:xfrm>
            <a:prstGeom prst="rect">
              <a:avLst/>
            </a:prstGeom>
            <a:effectLst/>
          </p:spPr>
        </p:pic>
      </p:grpSp>
      <p:sp>
        <p:nvSpPr>
          <p:cNvPr id="256" name="Shape 256"/>
          <p:cNvSpPr/>
          <p:nvPr/>
        </p:nvSpPr>
        <p:spPr>
          <a:xfrm>
            <a:off x="481428" y="8546127"/>
            <a:ext cx="1182906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Forskningen bag: Scott Tannenbaum and Christopher Cerasol.</a:t>
            </a:r>
            <a:r>
              <a:rPr b="1" i="1" dirty="0"/>
              <a:t> </a:t>
            </a:r>
            <a:r>
              <a:rPr b="1" dirty="0"/>
              <a:t>Do Team and Individual Debriefs Enhance Performance? A Meta-Analysis</a:t>
            </a:r>
            <a:r>
              <a:rPr b="1" i="1" dirty="0"/>
              <a:t>. </a:t>
            </a:r>
            <a:r>
              <a:rPr dirty="0"/>
              <a:t>Human factors. The Journal of the Human factors and ergonomics Society. June. 2013. </a:t>
            </a:r>
          </a:p>
          <a:p>
            <a:pPr algn="l" defTabSz="457200">
              <a:defRPr sz="1400">
                <a:solidFill>
                  <a:srgbClr val="DCDEE0"/>
                </a:solidFill>
                <a:uFill>
                  <a:solidFill>
                    <a:srgbClr val="888888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Amabile and Kramer (2012):</a:t>
            </a:r>
            <a:r>
              <a:rPr b="1" dirty="0"/>
              <a:t> The Progress Principle</a:t>
            </a:r>
            <a:r>
              <a:rPr dirty="0"/>
              <a:t>. Harvard Business Press</a:t>
            </a:r>
          </a:p>
        </p:txBody>
      </p:sp>
      <p:sp>
        <p:nvSpPr>
          <p:cNvPr id="257" name="Shape 257"/>
          <p:cNvSpPr/>
          <p:nvPr/>
        </p:nvSpPr>
        <p:spPr>
          <a:xfrm>
            <a:off x="1905863" y="195203"/>
            <a:ext cx="9485390" cy="256480"/>
          </a:xfrm>
          <a:prstGeom prst="rect">
            <a:avLst/>
          </a:prstGeom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r>
              <a:rPr dirty="0"/>
              <a:t>Må deles med angivelse af kilden: Bo Vestergaard (</a:t>
            </a:r>
            <a:r>
              <a:rPr dirty="0" smtClean="0"/>
              <a:t>201</a:t>
            </a:r>
            <a:r>
              <a:rPr lang="da-DK" dirty="0" smtClean="0"/>
              <a:t>9</a:t>
            </a:r>
            <a:r>
              <a:rPr dirty="0" smtClean="0"/>
              <a:t>)</a:t>
            </a:r>
            <a:r>
              <a:rPr dirty="0"/>
              <a:t>: Fair proces: fra upopulære forandringer til medarbejdere, der udvikler løsninger.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24799" y="1171575"/>
            <a:ext cx="787400" cy="1155700"/>
          </a:xfrm>
          <a:prstGeom prst="rect">
            <a:avLst/>
          </a:prstGeom>
        </p:spPr>
      </p:pic>
      <p:sp>
        <p:nvSpPr>
          <p:cNvPr id="23" name="Se s. 53–61"/>
          <p:cNvSpPr txBox="1"/>
          <p:nvPr/>
        </p:nvSpPr>
        <p:spPr>
          <a:xfrm>
            <a:off x="9471122" y="9309862"/>
            <a:ext cx="3419209" cy="36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defRPr sz="2000">
                <a:solidFill>
                  <a:srgbClr val="FFFFFF"/>
                </a:solidFill>
              </a:defRPr>
            </a:lvl1pPr>
          </a:lstStyle>
          <a:p>
            <a:r>
              <a:rPr lang="da-DK" dirty="0" smtClean="0"/>
              <a:t>Kapitel</a:t>
            </a:r>
            <a:r>
              <a:rPr lang="da-DK" dirty="0" smtClean="0"/>
              <a:t> 2. fase 4. </a:t>
            </a:r>
            <a:r>
              <a:rPr dirty="0" smtClean="0"/>
              <a:t>Se </a:t>
            </a:r>
            <a:r>
              <a:rPr dirty="0"/>
              <a:t>s. </a:t>
            </a:r>
            <a:r>
              <a:rPr lang="da-DK" dirty="0" smtClean="0"/>
              <a:t>62-65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161379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1005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34637" y="3793065"/>
            <a:ext cx="3891660" cy="5029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90" y="3793065"/>
            <a:ext cx="3202744" cy="5012267"/>
          </a:xfrm>
          <a:prstGeom prst="rect">
            <a:avLst/>
          </a:prstGeom>
        </p:spPr>
      </p:pic>
      <p:sp>
        <p:nvSpPr>
          <p:cNvPr id="9" name="Shape 362"/>
          <p:cNvSpPr/>
          <p:nvPr/>
        </p:nvSpPr>
        <p:spPr>
          <a:xfrm>
            <a:off x="7518401" y="7001951"/>
            <a:ext cx="5106674" cy="2734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Bo </a:t>
            </a:r>
            <a:r>
              <a:rPr dirty="0" smtClean="0"/>
              <a:t>Vestergaard</a:t>
            </a:r>
            <a:endParaRPr lang="da-DK" dirty="0" smtClean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b="1" dirty="0" smtClean="0">
                <a:latin typeface="Helvetica Neue"/>
                <a:cs typeface="Helvetica Neue"/>
              </a:rPr>
              <a:t>Foredrag, workshops, forløb</a:t>
            </a:r>
            <a:endParaRPr b="1" dirty="0">
              <a:latin typeface="Helvetica Neue"/>
              <a:cs typeface="Helvetica Neue"/>
            </a:endParaRP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err="1" smtClean="0"/>
              <a:t>Procesk</a:t>
            </a:r>
            <a:r>
              <a:rPr dirty="0" smtClean="0"/>
              <a:t>onsulent.</a:t>
            </a:r>
            <a:r>
              <a:rPr lang="da-DK" dirty="0" smtClean="0"/>
              <a:t> Aktionsforsker. Forfatter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smtClean="0"/>
              <a:t>Ledelsesrådgiver</a:t>
            </a:r>
            <a:r>
              <a:rPr dirty="0" smtClean="0"/>
              <a:t> </a:t>
            </a: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dirty="0" smtClean="0"/>
              <a:t>Dansk </a:t>
            </a:r>
            <a:r>
              <a:rPr lang="da-DK" dirty="0"/>
              <a:t>p</a:t>
            </a:r>
            <a:r>
              <a:rPr dirty="0" smtClean="0"/>
              <a:t>artner </a:t>
            </a:r>
            <a:r>
              <a:rPr dirty="0"/>
              <a:t>i Relational Coordination 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dirty="0"/>
              <a:t>Research Collaborative, Brandeis University</a:t>
            </a:r>
          </a:p>
          <a:p>
            <a:pPr>
              <a:defRPr sz="1900">
                <a:solidFill>
                  <a:srgbClr val="000000"/>
                </a:solidFill>
              </a:defRPr>
            </a:pPr>
            <a:endParaRPr dirty="0"/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lang="da-DK" u="sng" dirty="0" smtClean="0">
                <a:hlinkClick r:id="rId4"/>
              </a:rPr>
              <a:t>www.</a:t>
            </a:r>
            <a:r>
              <a:rPr u="sng" dirty="0" smtClean="0">
                <a:hlinkClick r:id="rId4"/>
              </a:rPr>
              <a:t>fairproces.dk</a:t>
            </a:r>
            <a:endParaRPr u="sng" dirty="0">
              <a:hlinkClick r:id="rId4"/>
            </a:endParaRPr>
          </a:p>
          <a:p>
            <a:pPr>
              <a:defRPr sz="1900">
                <a:solidFill>
                  <a:srgbClr val="000000"/>
                </a:solidFill>
              </a:defRPr>
            </a:pPr>
            <a:r>
              <a:rPr u="sng" dirty="0" smtClean="0">
                <a:hlinkClick r:id="rId5"/>
              </a:rPr>
              <a:t>fairproces</a:t>
            </a:r>
            <a:r>
              <a:rPr u="sng" dirty="0">
                <a:hlinkClick r:id="rId5"/>
              </a:rPr>
              <a:t>@fairproces.dk</a:t>
            </a:r>
            <a:r>
              <a:rPr dirty="0"/>
              <a:t> </a:t>
            </a:r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2333" y="3793066"/>
            <a:ext cx="2429268" cy="3208886"/>
          </a:xfrm>
          <a:prstGeom prst="rect">
            <a:avLst/>
          </a:prstGeom>
        </p:spPr>
      </p:pic>
      <p:sp>
        <p:nvSpPr>
          <p:cNvPr id="13" name="Shape 361"/>
          <p:cNvSpPr/>
          <p:nvPr/>
        </p:nvSpPr>
        <p:spPr>
          <a:xfrm>
            <a:off x="1364897" y="751774"/>
            <a:ext cx="10025237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Connect med mig på Linkedin eller </a:t>
            </a:r>
            <a:r>
              <a:rPr u="sng" dirty="0">
                <a:hlinkClick r:id="rId7"/>
              </a:rPr>
              <a:t>www.fairproces.dk</a:t>
            </a:r>
            <a:r>
              <a:rPr dirty="0"/>
              <a:t> </a:t>
            </a:r>
            <a:r>
              <a:rPr sz="3000" dirty="0"/>
              <a:t>(</a:t>
            </a:r>
            <a:r>
              <a:rPr sz="3000" dirty="0">
                <a:solidFill>
                  <a:schemeClr val="accent4">
                    <a:hueOff val="102361"/>
                    <a:satOff val="14118"/>
                    <a:lumOff val="10675"/>
                  </a:schemeClr>
                </a:solidFill>
              </a:rPr>
              <a:t>mailliste</a:t>
            </a:r>
            <a:r>
              <a:rPr dirty="0"/>
              <a:t>) og få updates </a:t>
            </a:r>
            <a:r>
              <a:rPr lang="da-DK" dirty="0" smtClean="0"/>
              <a:t>om</a:t>
            </a:r>
            <a:r>
              <a:rPr dirty="0" smtClean="0"/>
              <a:t> </a:t>
            </a:r>
            <a:r>
              <a:rPr dirty="0"/>
              <a:t>artikler, </a:t>
            </a:r>
            <a:r>
              <a:rPr dirty="0" smtClean="0"/>
              <a:t>slides</a:t>
            </a:r>
            <a:r>
              <a:rPr lang="da-DK" dirty="0" smtClean="0"/>
              <a:t>, </a:t>
            </a:r>
            <a:r>
              <a:rPr dirty="0" smtClean="0"/>
              <a:t>værktøjer</a:t>
            </a:r>
            <a:r>
              <a:rPr lang="da-DK" dirty="0" smtClean="0"/>
              <a:t> og nye bøger</a:t>
            </a:r>
            <a:endParaRPr dirty="0"/>
          </a:p>
        </p:txBody>
      </p:sp>
      <p:sp>
        <p:nvSpPr>
          <p:cNvPr id="14" name="Rektangel 13"/>
          <p:cNvSpPr/>
          <p:nvPr/>
        </p:nvSpPr>
        <p:spPr>
          <a:xfrm>
            <a:off x="151985" y="3177735"/>
            <a:ext cx="125342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 smtClean="0">
                <a:solidFill>
                  <a:schemeClr val="accent4"/>
                </a:solidFill>
              </a:rPr>
              <a:t>De to øvrige bøger i ledelsestrilogien </a:t>
            </a:r>
            <a:r>
              <a:rPr lang="da-DK" dirty="0">
                <a:solidFill>
                  <a:schemeClr val="accent4"/>
                </a:solidFill>
              </a:rPr>
              <a:t> </a:t>
            </a:r>
            <a:r>
              <a:rPr lang="da-DK" dirty="0" smtClean="0">
                <a:solidFill>
                  <a:schemeClr val="accent4"/>
                </a:solidFill>
              </a:rPr>
              <a:t>- </a:t>
            </a:r>
            <a:r>
              <a:rPr lang="da-DK" b="1" dirty="0" smtClean="0">
                <a:solidFill>
                  <a:schemeClr val="accent4"/>
                </a:solidFill>
                <a:latin typeface="Helvetica Neue"/>
                <a:cs typeface="Helvetica Neue"/>
              </a:rPr>
              <a:t>også som lydbøger </a:t>
            </a:r>
            <a:endParaRPr lang="da-DK" b="1" dirty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394778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15486</TotalTime>
  <Words>1112</Words>
  <Application>Microsoft Macintosh PowerPoint</Application>
  <PresentationFormat>Brugerdefineret</PresentationFormat>
  <Paragraphs>133</Paragraphs>
  <Slides>10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10</vt:i4>
      </vt:variant>
    </vt:vector>
  </HeadingPairs>
  <TitlesOfParts>
    <vt:vector size="11" baseType="lpstr">
      <vt:lpstr>Black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cp:lastModifiedBy>Bo Vestergaard</cp:lastModifiedBy>
  <cp:revision>21</cp:revision>
  <dcterms:modified xsi:type="dcterms:W3CDTF">2019-07-30T13:06:14Z</dcterms:modified>
</cp:coreProperties>
</file>