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tif" ContentType="image/t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0" d="100"/>
          <a:sy n="50" d="100"/>
        </p:scale>
        <p:origin x="-384" y="-136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" name="Shape 12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872286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0" name="Shape 17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team psychological safety-a shared belief held by members of a team that the team is safe for interper- sonal risktaking. psychological safety is associated</a:t>
            </a:r>
          </a:p>
          <a:p>
            <a:r>
              <a:t>with learning behavior. learning behaviour is accociated with team performance</a:t>
            </a:r>
          </a:p>
          <a:p>
            <a:r>
              <a:t>GOOGLE REWORK</a:t>
            </a:r>
          </a:p>
          <a:p>
            <a:r>
              <a:t>Signs​ ​that​ ​your​ ​team​ ​needs​ ​to​ ​improve​ ​psychological​ ​safety:</a:t>
            </a:r>
          </a:p>
          <a:p>
            <a:r>
              <a:t>● Fear​ ​of​ ​asking​ ​for​ ​or​ ​giving​ ​constructive​ ​feedback</a:t>
            </a:r>
          </a:p>
          <a:p>
            <a:r>
              <a:t>● Hesitance​ ​around​ ​expressing​ ​divergent​ ​ideas​ ​and​ ​asking​ ​“silly”​ ​questions</a:t>
            </a:r>
          </a:p>
          <a:p>
            <a:r>
              <a:t>​Questions​ ​to​ ​ask​ ​yourself:</a:t>
            </a:r>
          </a:p>
          <a:p>
            <a:r>
              <a:t>● Do​ ​all​ ​team​ ​members​ ​feel​ ​comfortable​ ​brainstorming​ ​in​ ​front​ ​of​ ​each​ ​other?</a:t>
            </a:r>
          </a:p>
          <a:p>
            <a:r>
              <a:t>● Do​ ​all​ ​team​ ​members​ ​feel​ ​they​ ​can​ ​fail​ ​openly,​ ​or​ ​will​ ​they​ ​feel​ ​shunned?</a:t>
            </a:r>
          </a:p>
          <a:p>
            <a:endParaRPr/>
          </a:p>
          <a:p>
            <a:endParaRPr/>
          </a:p>
          <a:p>
            <a:endParaRPr/>
          </a:p>
          <a:p>
            <a:r>
              <a:t>1. If youmake a mistake on this team,itisoftenheldagainstyou.</a:t>
            </a:r>
          </a:p>
          <a:p>
            <a:r>
              <a:t>2. Membersofthisteamareabletobringupproblemsandtoughissues.</a:t>
            </a:r>
          </a:p>
          <a:p>
            <a:r>
              <a:t>3. Peopleonthisteamsometimesrejectothersforbeingdifferent.</a:t>
            </a:r>
          </a:p>
          <a:p>
            <a:r>
              <a:t>4. Itissafetotakeariskonthisteam.</a:t>
            </a:r>
          </a:p>
          <a:p>
            <a:r>
              <a:t>5. Itisdifficultoaskothermembersofthisteamforhelp.</a:t>
            </a:r>
          </a:p>
          <a:p>
            <a:r>
              <a:t>6. Nooneonthisteamwoulddeliberatelyactinawaythatunderminesmyefforts.</a:t>
            </a:r>
          </a:p>
          <a:p>
            <a:r>
              <a:t>7. Workingwithmembersofthisteam,myuniqueskillsandtalentsarevaluedandutilized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&amp;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12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an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lede"/>
          <p:cNvSpPr>
            <a:spLocks noGrp="1"/>
          </p:cNvSpPr>
          <p:nvPr>
            <p:ph type="pic" idx="13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elteks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2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centre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ks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lo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illede"/>
          <p:cNvSpPr>
            <a:spLocks noGrp="1"/>
          </p:cNvSpPr>
          <p:nvPr>
            <p:ph type="pic" sz="half" idx="13"/>
          </p:nvPr>
        </p:nvSpPr>
        <p:spPr>
          <a:xfrm>
            <a:off x="13169900" y="952500"/>
            <a:ext cx="95250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elteks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Titeltekst</a:t>
            </a:r>
          </a:p>
        </p:txBody>
      </p:sp>
      <p:sp>
        <p:nvSpPr>
          <p:cNvPr id="40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9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7" name="Brødtekst, niveau e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5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illede"/>
          <p:cNvSpPr>
            <a:spLocks noGrp="1"/>
          </p:cNvSpPr>
          <p:nvPr>
            <p:ph type="pic" sz="half" idx="13"/>
          </p:nvPr>
        </p:nvSpPr>
        <p:spPr>
          <a:xfrm>
            <a:off x="13169900" y="3149600"/>
            <a:ext cx="95250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7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buClrTx/>
              <a:defRPr sz="3800"/>
            </a:lvl1pPr>
            <a:lvl2pPr marL="1117600" indent="-558800">
              <a:spcBef>
                <a:spcPts val="4500"/>
              </a:spcBef>
              <a:buClrTx/>
              <a:defRPr sz="3800"/>
            </a:lvl2pPr>
            <a:lvl3pPr marL="1676400" indent="-558800">
              <a:spcBef>
                <a:spcPts val="4500"/>
              </a:spcBef>
              <a:buClrTx/>
              <a:defRPr sz="3800"/>
            </a:lvl3pPr>
            <a:lvl4pPr marL="2235200" indent="-558800">
              <a:spcBef>
                <a:spcPts val="4500"/>
              </a:spcBef>
              <a:buClrTx/>
              <a:defRPr sz="3800"/>
            </a:lvl4pPr>
            <a:lvl5pPr marL="2794000" indent="-558800">
              <a:spcBef>
                <a:spcPts val="4500"/>
              </a:spcBef>
              <a:buClrTx/>
              <a:defRPr sz="38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76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illede"/>
          <p:cNvSpPr>
            <a:spLocks noGrp="1"/>
          </p:cNvSpPr>
          <p:nvPr>
            <p:ph type="pic" sz="quarter" idx="13"/>
          </p:nvPr>
        </p:nvSpPr>
        <p:spPr>
          <a:xfrm>
            <a:off x="15760700" y="68707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Billede"/>
          <p:cNvSpPr>
            <a:spLocks noGrp="1"/>
          </p:cNvSpPr>
          <p:nvPr>
            <p:ph type="pic" sz="quarter" idx="14"/>
          </p:nvPr>
        </p:nvSpPr>
        <p:spPr>
          <a:xfrm>
            <a:off x="15760700" y="952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Billede"/>
          <p:cNvSpPr>
            <a:spLocks noGrp="1"/>
          </p:cNvSpPr>
          <p:nvPr>
            <p:ph type="pic" idx="15"/>
          </p:nvPr>
        </p:nvSpPr>
        <p:spPr>
          <a:xfrm>
            <a:off x="1206500" y="9525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n Hansen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200" i="1"/>
            </a:lvl1pPr>
          </a:lstStyle>
          <a:p>
            <a:r>
              <a:t>–Jon Hansen</a:t>
            </a:r>
          </a:p>
        </p:txBody>
      </p:sp>
      <p:sp>
        <p:nvSpPr>
          <p:cNvPr id="94" name="“Skriv et citat her”.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“Skriv et citat her”.</a:t>
            </a:r>
          </a:p>
        </p:txBody>
      </p:sp>
      <p:sp>
        <p:nvSpPr>
          <p:cNvPr id="95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Billed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xmlns:p14="http://schemas.microsoft.com/office/powerpoint/2010/main"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hyperlink" Target="http://www.fairproces.dk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Billede" descr="Billede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8660" y="506802"/>
            <a:ext cx="8304740" cy="12293060"/>
          </a:xfrm>
          <a:prstGeom prst="rect">
            <a:avLst/>
          </a:prstGeom>
        </p:spPr>
      </p:pic>
      <p:sp>
        <p:nvSpPr>
          <p:cNvPr id="127" name="Tekst"/>
          <p:cNvSpPr txBox="1"/>
          <p:nvPr/>
        </p:nvSpPr>
        <p:spPr>
          <a:xfrm>
            <a:off x="11651551" y="6577775"/>
            <a:ext cx="1080898" cy="56045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128" name="Tekst"/>
          <p:cNvSpPr txBox="1"/>
          <p:nvPr/>
        </p:nvSpPr>
        <p:spPr>
          <a:xfrm>
            <a:off x="11778551" y="6704775"/>
            <a:ext cx="1080898" cy="56045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129" name="Tekst"/>
          <p:cNvSpPr txBox="1"/>
          <p:nvPr/>
        </p:nvSpPr>
        <p:spPr>
          <a:xfrm>
            <a:off x="11905551" y="6831775"/>
            <a:ext cx="1080898" cy="56045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130" name="Tekst"/>
          <p:cNvSpPr txBox="1"/>
          <p:nvPr/>
        </p:nvSpPr>
        <p:spPr>
          <a:xfrm>
            <a:off x="12032551" y="6958775"/>
            <a:ext cx="1080898" cy="56045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131" name="Styrk det tværgående samarbejde…"/>
          <p:cNvSpPr txBox="1"/>
          <p:nvPr/>
        </p:nvSpPr>
        <p:spPr>
          <a:xfrm>
            <a:off x="11049509" y="1289592"/>
            <a:ext cx="10969295" cy="1708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200">
                <a:solidFill>
                  <a:schemeClr val="accent3">
                    <a:hueOff val="820600"/>
                    <a:lumOff val="-19411"/>
                  </a:schemeClr>
                </a:solidFill>
              </a:defRPr>
            </a:pPr>
            <a:r>
              <a:t>Styrk det tværgående samarbejde</a:t>
            </a:r>
          </a:p>
          <a:p>
            <a:pPr>
              <a:defRPr sz="5200">
                <a:solidFill>
                  <a:schemeClr val="accent3">
                    <a:hueOff val="820600"/>
                    <a:lumOff val="-19411"/>
                  </a:schemeClr>
                </a:solidFill>
              </a:defRPr>
            </a:pPr>
            <a:r>
              <a:t>med kollektiv intelligens</a:t>
            </a:r>
          </a:p>
        </p:txBody>
      </p:sp>
      <p:sp>
        <p:nvSpPr>
          <p:cNvPr id="132" name="Foredrag v/ Bo Vestergaard…"/>
          <p:cNvSpPr txBox="1"/>
          <p:nvPr/>
        </p:nvSpPr>
        <p:spPr>
          <a:xfrm>
            <a:off x="12269242" y="3369517"/>
            <a:ext cx="8529829" cy="2440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434343"/>
                </a:solidFill>
              </a:defRPr>
            </a:pPr>
            <a:r>
              <a:t>Foredrag v/ Bo Vestergaard</a:t>
            </a:r>
          </a:p>
          <a:p>
            <a:pPr>
              <a:defRPr>
                <a:solidFill>
                  <a:srgbClr val="434343"/>
                </a:solidFill>
              </a:defRPr>
            </a:pPr>
            <a:r>
              <a:t>Forfatter, proceskonsulent &amp; aktionsforsker</a:t>
            </a:r>
          </a:p>
          <a:p>
            <a:pPr>
              <a:defRPr>
                <a:solidFill>
                  <a:srgbClr val="434343"/>
                </a:solidFill>
              </a:defRPr>
            </a:pPr>
            <a:r>
              <a:t>Foredrag, workshops og aktionslæringsforløb</a:t>
            </a:r>
          </a:p>
          <a:p>
            <a:pPr>
              <a:defRPr>
                <a:solidFill>
                  <a:srgbClr val="434343"/>
                </a:solidFill>
              </a:defRPr>
            </a:pPr>
            <a:endParaRPr/>
          </a:p>
        </p:txBody>
      </p:sp>
      <p:sp>
        <p:nvSpPr>
          <p:cNvPr id="133" name="www.fairproces.dk"/>
          <p:cNvSpPr txBox="1"/>
          <p:nvPr/>
        </p:nvSpPr>
        <p:spPr>
          <a:xfrm>
            <a:off x="14717167" y="5495649"/>
            <a:ext cx="3633979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>
                <a:solidFill>
                  <a:srgbClr val="434343"/>
                </a:solidFill>
                <a:hlinkClick r:id="rId3"/>
              </a:defRPr>
            </a:lvl1pPr>
          </a:lstStyle>
          <a:p>
            <a:pPr>
              <a:defRPr u="none"/>
            </a:pPr>
            <a:r>
              <a:rPr u="sng">
                <a:hlinkClick r:id="rId3"/>
              </a:rPr>
              <a:t>www.fairproces.dk</a:t>
            </a:r>
          </a:p>
        </p:txBody>
      </p:sp>
      <p:sp>
        <p:nvSpPr>
          <p:cNvPr id="134" name="Foredrag baseret på Vestergaard (2018):…"/>
          <p:cNvSpPr txBox="1"/>
          <p:nvPr/>
        </p:nvSpPr>
        <p:spPr>
          <a:xfrm>
            <a:off x="13444624" y="6436955"/>
            <a:ext cx="6774279" cy="304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29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Foredrag baseret på Vestergaard (2018)</a:t>
            </a:r>
            <a:r>
              <a:rPr b="1"/>
              <a:t>:</a:t>
            </a:r>
          </a:p>
          <a:p>
            <a:pPr algn="l" defTabSz="457200">
              <a:defRPr sz="2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Relationel koordinering</a:t>
            </a:r>
          </a:p>
          <a:p>
            <a:pPr algn="l" defTabSz="457200">
              <a:defRPr sz="29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i praksis</a:t>
            </a:r>
          </a:p>
          <a:p>
            <a:pPr algn="l" defTabSz="457200">
              <a:defRPr sz="2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Metoder til bedre beslutninger og samarbejde på tværs.</a:t>
            </a:r>
          </a:p>
          <a:p>
            <a:pPr algn="l" defTabSz="457200">
              <a:defRPr sz="12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algn="l" defTabSz="457200">
              <a:defRPr sz="16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Forlag: Lead Read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Hvad er kollektiv intelligens i tværgående gruppers samarbejde?…"/>
          <p:cNvSpPr txBox="1"/>
          <p:nvPr/>
        </p:nvSpPr>
        <p:spPr>
          <a:xfrm>
            <a:off x="3337885" y="3474269"/>
            <a:ext cx="19743421" cy="4154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000"/>
            </a:pPr>
            <a:r>
              <a:t>Hvad er kollektiv intelligens i tværgående gruppers samarbejde?</a:t>
            </a:r>
          </a:p>
          <a:p>
            <a:endParaRPr/>
          </a:p>
          <a:p>
            <a:endParaRPr/>
          </a:p>
          <a:p>
            <a:pPr>
              <a:defRPr i="1"/>
            </a:pPr>
            <a:r>
              <a:t>En gruppes generelle evne til at træffe gode beslutninger</a:t>
            </a:r>
          </a:p>
          <a:p>
            <a:r>
              <a:t>Woolley et. al 2010 &amp; 2015</a:t>
            </a:r>
          </a:p>
          <a:p>
            <a:endParaRPr/>
          </a:p>
          <a:p>
            <a:endParaRPr/>
          </a:p>
        </p:txBody>
      </p:sp>
      <p:sp>
        <p:nvSpPr>
          <p:cNvPr id="137" name="Woolley  et. al. (2010). Evidence for a Collective Intelligence Factor in the Performance of Human Groups. Science. 330, 6004. s. 686-688…"/>
          <p:cNvSpPr txBox="1"/>
          <p:nvPr/>
        </p:nvSpPr>
        <p:spPr>
          <a:xfrm>
            <a:off x="1312404" y="12253597"/>
            <a:ext cx="21181772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/>
            </a:pPr>
            <a:r>
              <a:t>Woolley  et. al. (2010). Evidence for a Collective Intelligence Factor in the Performance of Human Groups. Science. 330, 6004. s. 686-688</a:t>
            </a:r>
          </a:p>
          <a:p>
            <a:pPr>
              <a:defRPr sz="2400"/>
            </a:pPr>
            <a:r>
              <a:t>Woolley et. al. 2015: Collective Intelligence in Teams and Organization. In Malone &amp; Bernstein “The Handbook of Collective intelligence. MIT press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treg"/>
          <p:cNvSpPr/>
          <p:nvPr/>
        </p:nvSpPr>
        <p:spPr>
          <a:xfrm flipV="1">
            <a:off x="12191999" y="2210644"/>
            <a:ext cx="1" cy="10787066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0" name="Få taler meget. Flere siger ikke noget"/>
          <p:cNvSpPr txBox="1"/>
          <p:nvPr/>
        </p:nvSpPr>
        <p:spPr>
          <a:xfrm>
            <a:off x="1347022" y="3296549"/>
            <a:ext cx="6826636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Få taler meget. Flere siger ikke noget</a:t>
            </a:r>
          </a:p>
        </p:txBody>
      </p:sp>
      <p:sp>
        <p:nvSpPr>
          <p:cNvPr id="141" name="Lange udsagn eller enetaler fra flere personer"/>
          <p:cNvSpPr txBox="1"/>
          <p:nvPr/>
        </p:nvSpPr>
        <p:spPr>
          <a:xfrm>
            <a:off x="1353686" y="4537524"/>
            <a:ext cx="8605132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Lange udsagn eller enetaler fra flere personer </a:t>
            </a:r>
          </a:p>
        </p:txBody>
      </p:sp>
      <p:sp>
        <p:nvSpPr>
          <p:cNvPr id="142" name="Kollektive monologer: Flere eller alle taler meget, men kobler sig ikke på hinanden eller hører ikke, hvad hinanden siger"/>
          <p:cNvSpPr txBox="1"/>
          <p:nvPr/>
        </p:nvSpPr>
        <p:spPr>
          <a:xfrm>
            <a:off x="1357306" y="5915474"/>
            <a:ext cx="9030512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Kollektive monologer: Flere eller alle taler meget, men kobler sig ikke på hinanden eller hører ikke, hvad hinanden siger </a:t>
            </a:r>
          </a:p>
        </p:txBody>
      </p:sp>
      <p:sp>
        <p:nvSpPr>
          <p:cNvPr id="143" name="Kommunikationen består primært i at argumentere for eget synspunkt"/>
          <p:cNvSpPr txBox="1"/>
          <p:nvPr/>
        </p:nvSpPr>
        <p:spPr>
          <a:xfrm>
            <a:off x="1350119" y="8054099"/>
            <a:ext cx="5005725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Kommunikationen består primært i at argumentere for eget synspunkt</a:t>
            </a:r>
          </a:p>
        </p:txBody>
      </p:sp>
      <p:sp>
        <p:nvSpPr>
          <p:cNvPr id="144" name="Mindst én ydmyger eller “straffer” andre, fx for at…"/>
          <p:cNvSpPr txBox="1"/>
          <p:nvPr/>
        </p:nvSpPr>
        <p:spPr>
          <a:xfrm>
            <a:off x="1269548" y="10191485"/>
            <a:ext cx="10173323" cy="238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914400"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Mindst én ydmyger eller “straffer” andre, fx for at </a:t>
            </a:r>
          </a:p>
          <a:p>
            <a:pPr marL="366346" indent="-366346" algn="l" defTabSz="914400">
              <a:buSzPct val="75000"/>
              <a:buChar char="•"/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stille spørgsmål</a:t>
            </a:r>
          </a:p>
          <a:p>
            <a:pPr marL="366346" indent="-366346" algn="l" defTabSz="914400">
              <a:buSzPct val="75000"/>
              <a:buChar char="•"/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bidrage med anderledes pointer/forslag</a:t>
            </a:r>
          </a:p>
          <a:p>
            <a:pPr marL="366346" indent="-366346" algn="l" defTabSz="914400">
              <a:buSzPct val="75000"/>
              <a:buChar char="•"/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indrømme at have haft forkerte antagelser om situationen og handlemuligheder</a:t>
            </a:r>
          </a:p>
        </p:txBody>
      </p:sp>
      <p:sp>
        <p:nvSpPr>
          <p:cNvPr id="145" name="Lav kollektiv IQ…"/>
          <p:cNvSpPr txBox="1"/>
          <p:nvPr/>
        </p:nvSpPr>
        <p:spPr>
          <a:xfrm>
            <a:off x="1354002" y="1182580"/>
            <a:ext cx="452440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914400">
              <a:defRPr sz="44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Lav kollektiv IQ </a:t>
            </a:r>
          </a:p>
          <a:p>
            <a:pPr algn="l" defTabSz="914400">
              <a:defRPr sz="44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Sådan lyder det:</a:t>
            </a:r>
          </a:p>
        </p:txBody>
      </p:sp>
      <p:pic>
        <p:nvPicPr>
          <p:cNvPr id="165" name="Forbindelsesstreg" descr="Forbindelsesstreg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783818" y="1613526"/>
            <a:ext cx="2405418" cy="2111620"/>
          </a:xfrm>
          <a:prstGeom prst="rect">
            <a:avLst/>
          </a:prstGeom>
        </p:spPr>
      </p:pic>
      <p:sp>
        <p:nvSpPr>
          <p:cNvPr id="147" name="Alle taler nogenlunde lige meget"/>
          <p:cNvSpPr txBox="1"/>
          <p:nvPr/>
        </p:nvSpPr>
        <p:spPr>
          <a:xfrm>
            <a:off x="13251329" y="3245749"/>
            <a:ext cx="5978501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Alle taler nogenlunde lige meget</a:t>
            </a:r>
          </a:p>
        </p:txBody>
      </p:sp>
      <p:sp>
        <p:nvSpPr>
          <p:cNvPr id="148" name="Korte (og præcise) udsagn/spørgsmål"/>
          <p:cNvSpPr txBox="1"/>
          <p:nvPr/>
        </p:nvSpPr>
        <p:spPr>
          <a:xfrm>
            <a:off x="13251329" y="4616413"/>
            <a:ext cx="6994625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Korte (og præcise) udsagn/spørgsmål</a:t>
            </a:r>
          </a:p>
        </p:txBody>
      </p:sp>
      <p:sp>
        <p:nvSpPr>
          <p:cNvPr id="149" name="Deltagerne balancerer egne udsagn om syn på…"/>
          <p:cNvSpPr txBox="1"/>
          <p:nvPr/>
        </p:nvSpPr>
        <p:spPr>
          <a:xfrm>
            <a:off x="13239869" y="7937716"/>
            <a:ext cx="9641905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914400"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Deltagerne balancerer egne udsagn </a:t>
            </a:r>
            <a:r>
              <a:rPr b="0"/>
              <a:t>om syn på</a:t>
            </a:r>
          </a:p>
          <a:p>
            <a:pPr algn="l" defTabSz="914400">
              <a:defRPr b="0">
                <a:latin typeface="Helvetica"/>
                <a:ea typeface="Helvetica"/>
                <a:cs typeface="Helvetica"/>
                <a:sym typeface="Helvetica"/>
              </a:defRPr>
            </a:pPr>
            <a:r>
              <a:t>situation, handlemuligheder og overvejelserne bag </a:t>
            </a:r>
          </a:p>
          <a:p>
            <a:pPr algn="l" defTabSz="914400"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med åbne spørgsmål til de andre deltageres udsagn</a:t>
            </a:r>
          </a:p>
          <a:p>
            <a:pPr algn="l" defTabSz="914400"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rPr b="0"/>
              <a:t>(</a:t>
            </a:r>
            <a:r>
              <a:rPr sz="2500" b="0"/>
              <a:t>Det inviterer andre ind i samtalen og udfolder deres perspektiv)</a:t>
            </a:r>
          </a:p>
        </p:txBody>
      </p:sp>
      <p:sp>
        <p:nvSpPr>
          <p:cNvPr id="150" name="Kobler sig på hinandens udsagn. Det sker fx ved at…"/>
          <p:cNvSpPr txBox="1"/>
          <p:nvPr/>
        </p:nvSpPr>
        <p:spPr>
          <a:xfrm>
            <a:off x="13236995" y="5915474"/>
            <a:ext cx="10361861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914400"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Kobler sig på hinandens udsagn. Det sker fx ved at </a:t>
            </a:r>
          </a:p>
          <a:p>
            <a:pPr algn="l" defTabSz="914400"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stille uddybende spørgsmål, referere til og bygge videre</a:t>
            </a:r>
          </a:p>
          <a:p>
            <a:pPr algn="l" defTabSz="914400"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på andres udsagn</a:t>
            </a:r>
          </a:p>
        </p:txBody>
      </p:sp>
      <p:sp>
        <p:nvSpPr>
          <p:cNvPr id="151" name="Alle viser det er legitimt og trygt at…"/>
          <p:cNvSpPr txBox="1"/>
          <p:nvPr/>
        </p:nvSpPr>
        <p:spPr>
          <a:xfrm>
            <a:off x="13239869" y="10150210"/>
            <a:ext cx="10173323" cy="238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914400"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Alle viser det er legitimt og trygt at</a:t>
            </a:r>
          </a:p>
          <a:p>
            <a:pPr marL="366346" indent="-366346" algn="l" defTabSz="914400">
              <a:buSzPct val="75000"/>
              <a:buChar char="•"/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stille spørgsmål</a:t>
            </a:r>
          </a:p>
          <a:p>
            <a:pPr marL="366346" indent="-366346" algn="l" defTabSz="914400">
              <a:buSzPct val="75000"/>
              <a:buChar char="•"/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bidrage med anderledes pointer/forslag</a:t>
            </a:r>
          </a:p>
          <a:p>
            <a:pPr marL="366346" indent="-366346" algn="l" defTabSz="914400">
              <a:buSzPct val="75000"/>
              <a:buChar char="•"/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indrømme at have haft forkerte antagelser om situationen og handlemuligheder</a:t>
            </a:r>
          </a:p>
        </p:txBody>
      </p:sp>
      <p:sp>
        <p:nvSpPr>
          <p:cNvPr id="152" name="Høj kollektiv IQ…"/>
          <p:cNvSpPr txBox="1"/>
          <p:nvPr/>
        </p:nvSpPr>
        <p:spPr>
          <a:xfrm>
            <a:off x="13235992" y="1182580"/>
            <a:ext cx="4461645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914400">
              <a:defRPr sz="4400">
                <a:solidFill>
                  <a:srgbClr val="308B16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Høj kollektiv IQ</a:t>
            </a:r>
          </a:p>
          <a:p>
            <a:pPr algn="l" defTabSz="914400">
              <a:defRPr sz="4400">
                <a:solidFill>
                  <a:srgbClr val="308B16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Sådan lyder det:</a:t>
            </a:r>
          </a:p>
        </p:txBody>
      </p:sp>
      <p:pic>
        <p:nvPicPr>
          <p:cNvPr id="167" name="Forbindelsesstreg" descr="Forbindelsesstreg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71745" y="1562367"/>
            <a:ext cx="2405419" cy="2111620"/>
          </a:xfrm>
          <a:prstGeom prst="rect">
            <a:avLst/>
          </a:prstGeom>
        </p:spPr>
      </p:pic>
      <p:sp>
        <p:nvSpPr>
          <p:cNvPr id="154" name="Streg"/>
          <p:cNvSpPr/>
          <p:nvPr/>
        </p:nvSpPr>
        <p:spPr>
          <a:xfrm>
            <a:off x="-54622" y="4277174"/>
            <a:ext cx="24384001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5" name="Streg"/>
          <p:cNvSpPr/>
          <p:nvPr/>
        </p:nvSpPr>
        <p:spPr>
          <a:xfrm>
            <a:off x="72378" y="5597974"/>
            <a:ext cx="24384001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6" name="Streg"/>
          <p:cNvSpPr/>
          <p:nvPr/>
        </p:nvSpPr>
        <p:spPr>
          <a:xfrm>
            <a:off x="199378" y="7655374"/>
            <a:ext cx="24384001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7" name="Streg"/>
          <p:cNvSpPr/>
          <p:nvPr/>
        </p:nvSpPr>
        <p:spPr>
          <a:xfrm>
            <a:off x="72378" y="9957232"/>
            <a:ext cx="24384001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8" name="Kollektiv intelligens og beslutningskvalitet"/>
          <p:cNvSpPr txBox="1"/>
          <p:nvPr/>
        </p:nvSpPr>
        <p:spPr>
          <a:xfrm>
            <a:off x="4883261" y="49105"/>
            <a:ext cx="15054102" cy="1031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 sz="5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Kollektiv intelligens og beslutningskvalitet</a:t>
            </a:r>
          </a:p>
        </p:txBody>
      </p:sp>
      <p:sp>
        <p:nvSpPr>
          <p:cNvPr id="159" name="Baseret på Woolley 2010 &amp; 2015. Pentland 2012. Bang &amp; Midelfart 2010, Pearce 1999. Frazier 2017. Edmonson 1999"/>
          <p:cNvSpPr txBox="1"/>
          <p:nvPr/>
        </p:nvSpPr>
        <p:spPr>
          <a:xfrm>
            <a:off x="7939291" y="13397318"/>
            <a:ext cx="8396174" cy="2876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200"/>
            </a:lvl1pPr>
          </a:lstStyle>
          <a:p>
            <a:r>
              <a:t>Baseret på Woolley 2010 &amp; 2015. Pentland 2012. Bang &amp; Midelfart 2010, Pearce 1999. Frazier 2017. Edmonson 1999</a:t>
            </a:r>
          </a:p>
        </p:txBody>
      </p:sp>
      <p:sp>
        <p:nvSpPr>
          <p:cNvPr id="160" name="Pil"/>
          <p:cNvSpPr/>
          <p:nvPr/>
        </p:nvSpPr>
        <p:spPr>
          <a:xfrm>
            <a:off x="12376652" y="11938044"/>
            <a:ext cx="11798996" cy="1728841"/>
          </a:xfrm>
          <a:prstGeom prst="rightArrow">
            <a:avLst>
              <a:gd name="adj1" fmla="val 32000"/>
              <a:gd name="adj2" fmla="val 66114"/>
            </a:avLst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6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61" name="Højere beslutningskvalitet"/>
          <p:cNvSpPr txBox="1"/>
          <p:nvPr/>
        </p:nvSpPr>
        <p:spPr>
          <a:xfrm>
            <a:off x="12478039" y="12535764"/>
            <a:ext cx="4540723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1531">
              <a:defRPr sz="2800">
                <a:solidFill>
                  <a:srgbClr val="DCDEE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Højere beslutningskvalitet</a:t>
            </a:r>
          </a:p>
        </p:txBody>
      </p:sp>
      <p:sp>
        <p:nvSpPr>
          <p:cNvPr id="162" name="Pil"/>
          <p:cNvSpPr/>
          <p:nvPr/>
        </p:nvSpPr>
        <p:spPr>
          <a:xfrm rot="10800000">
            <a:off x="205263" y="11841268"/>
            <a:ext cx="11802085" cy="1907996"/>
          </a:xfrm>
          <a:prstGeom prst="rightArrow">
            <a:avLst>
              <a:gd name="adj1" fmla="val 27651"/>
              <a:gd name="adj2" fmla="val 66367"/>
            </a:avLst>
          </a:prstGeom>
          <a:blipFill>
            <a:blip r:embed="rId4"/>
          </a:blip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6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63" name="Lavere beslutningskvalitet"/>
          <p:cNvSpPr txBox="1"/>
          <p:nvPr/>
        </p:nvSpPr>
        <p:spPr>
          <a:xfrm>
            <a:off x="6800960" y="12548464"/>
            <a:ext cx="5677370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defRPr sz="2800">
                <a:solidFill>
                  <a:srgbClr val="DCDEE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Lavere beslutningskvalitet</a:t>
            </a:r>
          </a:p>
        </p:txBody>
      </p:sp>
      <p:pic>
        <p:nvPicPr>
          <p:cNvPr id="164" name="Billedgalleri" descr="Billedgalleri"/>
          <p:cNvPicPr>
            <a:picLocks noChangeAspect="1"/>
          </p:cNvPicPr>
          <p:nvPr/>
        </p:nvPicPr>
        <p:blipFill>
          <a:blip r:embed="rId5">
            <a:extLst/>
          </a:blip>
          <a:srcRect t="15977" b="15977"/>
          <a:stretch>
            <a:fillRect/>
          </a:stretch>
        </p:blipFill>
        <p:spPr>
          <a:xfrm>
            <a:off x="20398635" y="-105898"/>
            <a:ext cx="6314487" cy="24175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1" animBg="1" advAuto="0"/>
      <p:bldP spid="141" grpId="2" animBg="1" advAuto="0"/>
      <p:bldP spid="142" grpId="3" animBg="1" advAuto="0"/>
      <p:bldP spid="143" grpId="4" animBg="1" advAuto="0"/>
      <p:bldP spid="144" grpId="9" animBg="1" advAuto="0"/>
      <p:bldP spid="147" grpId="5" animBg="1" advAuto="0"/>
      <p:bldP spid="148" grpId="6" animBg="1" advAuto="0"/>
      <p:bldP spid="149" grpId="8" animBg="1" advAuto="0"/>
      <p:bldP spid="150" grpId="7" animBg="1" advAuto="0"/>
      <p:bldP spid="151" grpId="1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Streg" descr="Streg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1288" y="4373172"/>
            <a:ext cx="20146863" cy="101601"/>
          </a:xfrm>
          <a:prstGeom prst="rect">
            <a:avLst/>
          </a:prstGeom>
        </p:spPr>
      </p:pic>
      <p:sp>
        <p:nvSpPr>
          <p:cNvPr id="174" name="Praktiske principper for procesgreb, der styrker gruppens kollektive intelligens"/>
          <p:cNvSpPr txBox="1"/>
          <p:nvPr/>
        </p:nvSpPr>
        <p:spPr>
          <a:xfrm>
            <a:off x="1941130" y="384650"/>
            <a:ext cx="19107180" cy="647701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Praktiske principper for procesgreb, der styrker gruppens kollektive intelligens </a:t>
            </a:r>
          </a:p>
        </p:txBody>
      </p:sp>
      <p:sp>
        <p:nvSpPr>
          <p:cNvPr id="175" name="0. Hold dig til emnet"/>
          <p:cNvSpPr txBox="1"/>
          <p:nvPr/>
        </p:nvSpPr>
        <p:spPr>
          <a:xfrm>
            <a:off x="1862358" y="1776769"/>
            <a:ext cx="6323535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0. Hold dig til emnet </a:t>
            </a:r>
          </a:p>
        </p:txBody>
      </p:sp>
      <p:sp>
        <p:nvSpPr>
          <p:cNvPr id="176" name="Udforsk logikken/få andre til at fremstå logiske…"/>
          <p:cNvSpPr txBox="1"/>
          <p:nvPr/>
        </p:nvSpPr>
        <p:spPr>
          <a:xfrm>
            <a:off x="1794334" y="4607374"/>
            <a:ext cx="1870218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879230" indent="-879230" algn="l">
              <a:buSzPct val="100000"/>
              <a:buAutoNum type="arabicPeriod"/>
              <a:defRPr sz="5000">
                <a:latin typeface="Helvetica"/>
                <a:ea typeface="Helvetica"/>
                <a:cs typeface="Helvetica"/>
                <a:sym typeface="Helvetica"/>
              </a:defRPr>
            </a:pPr>
            <a:r>
              <a:t>Udforsk logikken/få andre til at fremstå logiske</a:t>
            </a:r>
          </a:p>
          <a:p>
            <a:pPr algn="l"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Fx “Hvad har du lagt mærke til, der får dig til at vurdere situationen på den måde/foreslå den løsning?”</a:t>
            </a:r>
          </a:p>
        </p:txBody>
      </p:sp>
      <p:sp>
        <p:nvSpPr>
          <p:cNvPr id="177" name="2. Spørg den mindst talende eller den, som ikke siger noget…"/>
          <p:cNvSpPr txBox="1"/>
          <p:nvPr/>
        </p:nvSpPr>
        <p:spPr>
          <a:xfrm>
            <a:off x="1771240" y="6575875"/>
            <a:ext cx="18976976" cy="134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5200">
                <a:latin typeface="Helvetica"/>
                <a:ea typeface="Helvetica"/>
                <a:cs typeface="Helvetica"/>
                <a:sym typeface="Helvetica"/>
              </a:defRPr>
            </a:pPr>
            <a:r>
              <a:t>2. Spørg den mindst talende eller den, som ikke siger noget</a:t>
            </a:r>
          </a:p>
          <a:p>
            <a:pPr algn="l"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Fx “Hvad har du observeret? Hvordan ser du situationen? Hvilke løsninger ser du?”</a:t>
            </a:r>
          </a:p>
        </p:txBody>
      </p:sp>
      <p:sp>
        <p:nvSpPr>
          <p:cNvPr id="178" name="3. Stil brobyggende spørgsmål til deltagernes perspektiver…"/>
          <p:cNvSpPr txBox="1"/>
          <p:nvPr/>
        </p:nvSpPr>
        <p:spPr>
          <a:xfrm>
            <a:off x="1756717" y="8569774"/>
            <a:ext cx="18904422" cy="213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5200">
                <a:latin typeface="Helvetica"/>
                <a:ea typeface="Helvetica"/>
                <a:cs typeface="Helvetica"/>
                <a:sym typeface="Helvetica"/>
              </a:defRPr>
            </a:pPr>
            <a:r>
              <a:t>3. Stil brobyggende spørgsmål til deltagernes perspektiver </a:t>
            </a:r>
          </a:p>
          <a:p>
            <a:pPr algn="l">
              <a:defRPr sz="5200">
                <a:latin typeface="Helvetica"/>
                <a:ea typeface="Helvetica"/>
                <a:cs typeface="Helvetica"/>
                <a:sym typeface="Helvetica"/>
              </a:defRPr>
            </a:pPr>
            <a:r>
              <a:t>(særligt mellem meget talende deltagere)</a:t>
            </a:r>
          </a:p>
          <a:p>
            <a:pPr algn="l"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Fx “Hvordan passer det, Henrik siger, med dine observationer/syn på situationen/forslag til handling?” </a:t>
            </a:r>
          </a:p>
        </p:txBody>
      </p:sp>
      <p:pic>
        <p:nvPicPr>
          <p:cNvPr id="179" name="Billedgalleri" descr="Billedgalleri"/>
          <p:cNvPicPr>
            <a:picLocks noChangeAspect="1"/>
          </p:cNvPicPr>
          <p:nvPr/>
        </p:nvPicPr>
        <p:blipFill>
          <a:blip r:embed="rId3">
            <a:extLst/>
          </a:blip>
          <a:srcRect t="15977" b="15977"/>
          <a:stretch>
            <a:fillRect/>
          </a:stretch>
        </p:blipFill>
        <p:spPr>
          <a:xfrm>
            <a:off x="19899546" y="11124516"/>
            <a:ext cx="6314487" cy="2417578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Se s. 94-105"/>
          <p:cNvSpPr txBox="1"/>
          <p:nvPr/>
        </p:nvSpPr>
        <p:spPr>
          <a:xfrm>
            <a:off x="19478320" y="12671875"/>
            <a:ext cx="2316862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Se s. 94-105</a:t>
            </a:r>
          </a:p>
        </p:txBody>
      </p:sp>
      <p:sp>
        <p:nvSpPr>
          <p:cNvPr id="181" name="1. Fælles arbejdsspørgsmål"/>
          <p:cNvSpPr txBox="1"/>
          <p:nvPr/>
        </p:nvSpPr>
        <p:spPr>
          <a:xfrm>
            <a:off x="1916894" y="2812985"/>
            <a:ext cx="5104258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1. Fælles arbejdsspørgsmål</a:t>
            </a:r>
          </a:p>
        </p:txBody>
      </p:sp>
      <p:sp>
        <p:nvSpPr>
          <p:cNvPr id="182" name="2. Spørg hvis uklart"/>
          <p:cNvSpPr txBox="1"/>
          <p:nvPr/>
        </p:nvSpPr>
        <p:spPr>
          <a:xfrm>
            <a:off x="7539054" y="2812985"/>
            <a:ext cx="3603880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2. Spørg hvis uklart</a:t>
            </a:r>
          </a:p>
        </p:txBody>
      </p:sp>
      <p:sp>
        <p:nvSpPr>
          <p:cNvPr id="183" name="3. Hold dig til emnet"/>
          <p:cNvSpPr txBox="1"/>
          <p:nvPr/>
        </p:nvSpPr>
        <p:spPr>
          <a:xfrm>
            <a:off x="11910334" y="2812985"/>
            <a:ext cx="3739135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3. Hold dig til emnet</a:t>
            </a:r>
          </a:p>
        </p:txBody>
      </p:sp>
      <p:sp>
        <p:nvSpPr>
          <p:cNvPr id="184" name="Det gør det lettere for alle at bidrage med relevant viden og bygge videre på hinandens pointer"/>
          <p:cNvSpPr txBox="1"/>
          <p:nvPr/>
        </p:nvSpPr>
        <p:spPr>
          <a:xfrm>
            <a:off x="1978904" y="3520504"/>
            <a:ext cx="17305437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sz="5000"/>
            </a:pPr>
            <a:r>
              <a:rPr sz="3000"/>
              <a:t>Det gør det lettere for alle at bidrage med relevant viden og bygge videre på hinandens pointer </a:t>
            </a:r>
          </a:p>
        </p:txBody>
      </p:sp>
      <p:pic>
        <p:nvPicPr>
          <p:cNvPr id="185" name="Streg" descr="Streg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1288" y="6207576"/>
            <a:ext cx="20146863" cy="101601"/>
          </a:xfrm>
          <a:prstGeom prst="rect">
            <a:avLst/>
          </a:prstGeom>
        </p:spPr>
      </p:pic>
      <p:pic>
        <p:nvPicPr>
          <p:cNvPr id="187" name="Streg" descr="Streg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1288" y="8188774"/>
            <a:ext cx="20146863" cy="101601"/>
          </a:xfrm>
          <a:prstGeom prst="rect">
            <a:avLst/>
          </a:prstGeom>
        </p:spPr>
      </p:pic>
      <p:pic>
        <p:nvPicPr>
          <p:cNvPr id="189" name="Streg" descr="Streg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1288" y="10982774"/>
            <a:ext cx="20146863" cy="1016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6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7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7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8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1" build="p" bldLvl="5" animBg="1" advAuto="0"/>
      <p:bldP spid="176" grpId="6" build="p" bldLvl="5" animBg="1" advAuto="0"/>
      <p:bldP spid="177" grpId="7" build="p" bldLvl="5" animBg="1" advAuto="0"/>
      <p:bldP spid="178" grpId="8" build="p" bldLvl="5" animBg="1" advAuto="0"/>
      <p:bldP spid="181" grpId="2" animBg="1" advAuto="0"/>
      <p:bldP spid="182" grpId="3" animBg="1" advAuto="0"/>
      <p:bldP spid="183" grpId="4" animBg="1" advAuto="0"/>
      <p:bldP spid="184" grpId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A8271BA3-8CB7-44F6-A8ED-B6004B211D81-L0-001.jpeg" descr="A8271BA3-8CB7-44F6-A8ED-B6004B211D81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47948" y="363871"/>
            <a:ext cx="9048193" cy="125483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Billede" descr="Billed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220622" y="113370"/>
            <a:ext cx="10097587" cy="130493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Billede" descr="Billede"/>
          <p:cNvPicPr>
            <a:picLocks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221252" y="198240"/>
            <a:ext cx="8304741" cy="1229306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548</Words>
  <Application>Microsoft Macintosh PowerPoint</Application>
  <PresentationFormat>Brugerdefineret</PresentationFormat>
  <Paragraphs>81</Paragraphs>
  <Slides>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5</vt:i4>
      </vt:variant>
    </vt:vector>
  </HeadingPairs>
  <TitlesOfParts>
    <vt:vector size="6" baseType="lpstr">
      <vt:lpstr>Black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cp:lastModifiedBy>Bo Vestergaard</cp:lastModifiedBy>
  <cp:revision>1</cp:revision>
  <dcterms:modified xsi:type="dcterms:W3CDTF">2018-10-09T14:26:56Z</dcterms:modified>
</cp:coreProperties>
</file>