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tif" ContentType="image/t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69" r:id="rId2"/>
    <p:sldId id="257" r:id="rId3"/>
    <p:sldId id="258" r:id="rId4"/>
    <p:sldId id="259" r:id="rId5"/>
    <p:sldId id="260" r:id="rId6"/>
    <p:sldId id="261" r:id="rId7"/>
    <p:sldId id="263" r:id="rId8"/>
    <p:sldId id="267" r:id="rId9"/>
    <p:sldId id="265" r:id="rId10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136794"/>
              <a:satOff val="-2150"/>
              <a:lumOff val="15693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chemeClr val="accent3">
              <a:alpha val="35000"/>
            </a:scheme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-816" y="-72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0" name="Shape 1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6784270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8" name="Shape 16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McKinsey Quarterly. 2008. Creating Organizational Transformations. July.</a:t>
            </a:r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endParaRPr/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McKinsey Global Survey Results. 2010. What Successful Transformations Share.</a:t>
            </a:r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endParaRPr/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McKinsey. 2015. How to Beat the Transformation Odds.(blandt andet baseret på Global survey results 2014)</a:t>
            </a:r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endParaRPr/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Economist 2013: 13% implementerer succesfuldt 73 % af deres strategiske initiativer. 7 out of 10 strategic initiatives within the last 3 years are successfully implemented.The other 87 percent of C-suite leaders on average reports a success rate of 53 percent</a:t>
            </a:r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IBM. 20 pct dårligste=8 ud af 100 lykkes / 60 pct: 4 ud af 10 lykkes / 20 pct. 8 ud af 10 lykkes (time/budget/specifications)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2" name="Shape 19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Ejerskab til formålet med indsatsen (tillid til beslutningen/strategien)+engageret i udvikle og afprøve løsninger: 8 ud af 10 lykkedes (McKinsey 2010: 2512 topledere/senior management verden over). </a:t>
            </a:r>
          </a:p>
          <a:p>
            <a:r>
              <a:t>“What Succesfull Transformations Share”. Passer fint med holdning og adfærd-kategorierne som Kim og Mauborgne fandt i deres analyser af strategiformationsprocesser i 19 multinationale selskaber. </a:t>
            </a:r>
          </a:p>
          <a:p>
            <a:r>
              <a:t>Fair proces=beslutningskvalitet, implementeringskvalitet, implementeringshastighed. 8 ud af 10 transformations skaber mere "step change in performance".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Shape 33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33" name="Shape 33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lnSpc>
                <a:spcPct val="125000"/>
              </a:lnSpc>
              <a:defRPr sz="2400">
                <a:latin typeface="Avenir Roman"/>
                <a:ea typeface="Avenir Roman"/>
                <a:cs typeface="Avenir Roman"/>
                <a:sym typeface="Avenir Roman"/>
              </a:defRPr>
            </a:lvl1pPr>
          </a:lstStyle>
          <a:p>
            <a:r>
              <a:t>Forklar:+specifikke forventninger (fx gør jeres bedste. Finder, drøfter og løser problemer der opstår. Problemer I ikke kan løse, tages videre af ledelsen).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 &amp; u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Titeltekst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vandr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idx="13"/>
          </p:nvPr>
        </p:nvSpPr>
        <p:spPr>
          <a:xfrm>
            <a:off x="1619250" y="660400"/>
            <a:ext cx="9758016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centrer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lodr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6718299" y="638919"/>
            <a:ext cx="5325770" cy="82169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Titeltekst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øver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&amp; 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, punkter &amp;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231900" indent="-342900">
              <a:spcBef>
                <a:spcPts val="3200"/>
              </a:spcBef>
              <a:defRPr sz="2800"/>
            </a:lvl3pPr>
            <a:lvl4pPr marL="1676400" indent="-342900">
              <a:spcBef>
                <a:spcPts val="3200"/>
              </a:spcBef>
              <a:defRPr sz="2800"/>
            </a:lvl4pPr>
            <a:lvl5pPr marL="2120900" indent="-342900">
              <a:spcBef>
                <a:spcPts val="3200"/>
              </a:spcBef>
              <a:defRPr sz="280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ktte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3 pr. 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6731000" y="49657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6731000" y="6350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>
            <a:off x="9525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 i="1"/>
            </a:lvl1pPr>
          </a:lstStyle>
          <a:p>
            <a:r>
              <a:t>–Jon Hansen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r>
              <a:t>“Skriv et citat her”.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-3175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om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>
            <a:spLocks noGrp="1"/>
          </p:cNvSpPr>
          <p:nvPr>
            <p:ph type="pic" idx="13"/>
          </p:nvPr>
        </p:nvSpPr>
        <p:spPr>
          <a:xfrm>
            <a:off x="0" y="0"/>
            <a:ext cx="12999418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33" name="Shape 133"/>
          <p:cNvSpPr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Titeltekst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311798" y="925830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63" r:id="rId14"/>
  </p:sldLayoutIdLst>
  <p:transition xmlns:p14="http://schemas.microsoft.com/office/powerpoint/2010/main"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irproces.dk" TargetMode="External"/><Relationship Id="rId4" Type="http://schemas.openxmlformats.org/officeDocument/2006/relationships/hyperlink" Target="http://fairproces.dk" TargetMode="External"/><Relationship Id="rId5" Type="http://schemas.openxmlformats.org/officeDocument/2006/relationships/hyperlink" Target="mailto:fairproces@fairproces.dk" TargetMode="External"/><Relationship Id="rId6" Type="http://schemas.openxmlformats.org/officeDocument/2006/relationships/image" Target="../media/image27.tif"/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49539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/>
          <p:nvPr/>
        </p:nvSpPr>
        <p:spPr>
          <a:xfrm>
            <a:off x="1427303" y="4676549"/>
            <a:ext cx="6886076" cy="223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14000"/>
            </a:pPr>
            <a:r>
              <a:rPr>
                <a:solidFill>
                  <a:srgbClr val="A4D87E"/>
                </a:solidFill>
              </a:rPr>
              <a:t>3</a:t>
            </a:r>
            <a:r>
              <a:t>:10</a:t>
            </a:r>
          </a:p>
        </p:txBody>
      </p:sp>
      <p:sp>
        <p:nvSpPr>
          <p:cNvPr id="162" name="Shape 162"/>
          <p:cNvSpPr/>
          <p:nvPr/>
        </p:nvSpPr>
        <p:spPr>
          <a:xfrm>
            <a:off x="5789147" y="980725"/>
            <a:ext cx="6886075" cy="223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14000"/>
            </a:pPr>
            <a:r>
              <a:rPr>
                <a:solidFill>
                  <a:srgbClr val="A4D87E"/>
                </a:solidFill>
              </a:rPr>
              <a:t>8</a:t>
            </a:r>
            <a:r>
              <a:t>:10</a:t>
            </a:r>
          </a:p>
        </p:txBody>
      </p:sp>
      <p:pic>
        <p:nvPicPr>
          <p:cNvPr id="165" name="Billede 164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31736" y="2592297"/>
            <a:ext cx="1756473" cy="1696523"/>
          </a:xfrm>
          <a:prstGeom prst="rect">
            <a:avLst/>
          </a:prstGeom>
        </p:spPr>
      </p:pic>
      <p:sp>
        <p:nvSpPr>
          <p:cNvPr id="164" name="Shape 164"/>
          <p:cNvSpPr/>
          <p:nvPr/>
        </p:nvSpPr>
        <p:spPr>
          <a:xfrm>
            <a:off x="120850" y="7997024"/>
            <a:ext cx="8168426" cy="1482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Se fx. Smith: Success Rates for Different Kind of Organizational Change. Performance Improvement vol. 41. No.2. January 2002.</a:t>
            </a:r>
          </a:p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McKinsey Quarterly: Creating Organizational Transformations. July 2008.</a:t>
            </a:r>
          </a:p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IBM. 2008. Making Change Work.</a:t>
            </a:r>
            <a:endParaRPr sz="1200">
              <a:latin typeface="Palatino"/>
              <a:ea typeface="Palatino"/>
              <a:cs typeface="Palatino"/>
              <a:sym typeface="Palatino"/>
            </a:endParaRPr>
          </a:p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McKinsey Global Survey 2012, 2014 &amp; McKinsey. 2015. How to Beat the Transformation Odds</a:t>
            </a:r>
          </a:p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Edwards. 2014. Evalueringsrapport. Projekt relationel koordinering</a:t>
            </a:r>
          </a:p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The Economist Intelligence Unit (2013): Why Good Strategies Fail. </a:t>
            </a: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/>
          <p:nvPr/>
        </p:nvSpPr>
        <p:spPr>
          <a:xfrm>
            <a:off x="181794" y="2168108"/>
            <a:ext cx="4078972" cy="2989809"/>
          </a:xfrm>
          <a:prstGeom prst="rect">
            <a:avLst/>
          </a:prstGeom>
          <a:gradFill>
            <a:gsLst>
              <a:gs pos="0">
                <a:srgbClr val="1B8D14"/>
              </a:gs>
              <a:gs pos="100000">
                <a:srgbClr val="1C4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2600"/>
            </a:pPr>
            <a:r>
              <a:t>Ramme og retning</a:t>
            </a:r>
          </a:p>
          <a:p>
            <a:pPr>
              <a:defRPr sz="2600"/>
            </a:pPr>
            <a:r>
              <a:t>Involvering</a:t>
            </a:r>
          </a:p>
          <a:p>
            <a:pPr>
              <a:defRPr sz="2600"/>
            </a:pPr>
            <a:r>
              <a:t>Forklaring</a:t>
            </a:r>
          </a:p>
        </p:txBody>
      </p:sp>
      <p:sp>
        <p:nvSpPr>
          <p:cNvPr id="171" name="Shape 171"/>
          <p:cNvSpPr/>
          <p:nvPr/>
        </p:nvSpPr>
        <p:spPr>
          <a:xfrm>
            <a:off x="188473" y="5910037"/>
            <a:ext cx="4065614" cy="2941856"/>
          </a:xfrm>
          <a:prstGeom prst="rect">
            <a:avLst/>
          </a:prstGeom>
          <a:gradFill>
            <a:gsLst>
              <a:gs pos="0">
                <a:srgbClr val="830B13"/>
              </a:gs>
              <a:gs pos="100000">
                <a:srgbClr val="5D0407"/>
              </a:gs>
            </a:gsLst>
            <a:lin ang="5400000"/>
          </a:gradFill>
          <a:ln w="50800">
            <a:solidFill>
              <a:srgbClr val="FFFFFF"/>
            </a:solidFill>
            <a:miter lim="400000"/>
          </a:ln>
          <a:effectLst>
            <a:outerShdw blurRad="76200" dist="25400" dir="5400000" rotWithShape="0">
              <a:srgbClr val="000000">
                <a:alpha val="8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600"/>
            </a:lvl1pPr>
          </a:lstStyle>
          <a:p>
            <a:r>
              <a:t>Ledelsen overtræder mindst et princip</a:t>
            </a:r>
          </a:p>
        </p:txBody>
      </p:sp>
      <p:sp>
        <p:nvSpPr>
          <p:cNvPr id="172" name="Shape 172"/>
          <p:cNvSpPr/>
          <p:nvPr/>
        </p:nvSpPr>
        <p:spPr>
          <a:xfrm>
            <a:off x="4462913" y="2168107"/>
            <a:ext cx="4078972" cy="2989810"/>
          </a:xfrm>
          <a:prstGeom prst="rect">
            <a:avLst/>
          </a:prstGeom>
          <a:gradFill>
            <a:gsLst>
              <a:gs pos="0">
                <a:srgbClr val="1B8D14"/>
              </a:gs>
              <a:gs pos="100000">
                <a:srgbClr val="1C4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2600"/>
            </a:pPr>
            <a:r>
              <a:t>Tillid til:</a:t>
            </a:r>
          </a:p>
          <a:p>
            <a:pPr>
              <a:defRPr sz="2600"/>
            </a:pPr>
            <a:r>
              <a:t>Lederen</a:t>
            </a:r>
          </a:p>
          <a:p>
            <a:pPr>
              <a:defRPr sz="2600"/>
            </a:pPr>
            <a:r>
              <a:t>Beslutningen</a:t>
            </a:r>
          </a:p>
          <a:p>
            <a:pPr>
              <a:defRPr sz="2600"/>
            </a:pPr>
            <a:r>
              <a:t>Strategien</a:t>
            </a:r>
          </a:p>
        </p:txBody>
      </p:sp>
      <p:sp>
        <p:nvSpPr>
          <p:cNvPr id="173" name="Shape 173"/>
          <p:cNvSpPr/>
          <p:nvPr/>
        </p:nvSpPr>
        <p:spPr>
          <a:xfrm>
            <a:off x="8744032" y="2168108"/>
            <a:ext cx="4078972" cy="2989809"/>
          </a:xfrm>
          <a:prstGeom prst="rect">
            <a:avLst/>
          </a:prstGeom>
          <a:gradFill>
            <a:gsLst>
              <a:gs pos="0">
                <a:srgbClr val="1B8D14"/>
              </a:gs>
              <a:gs pos="100000">
                <a:srgbClr val="1C4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600"/>
            </a:lvl1pPr>
          </a:lstStyle>
          <a:p>
            <a:r>
              <a:t>Aktiv og frivillig i udvikling og afprøvning af løsninger</a:t>
            </a:r>
          </a:p>
        </p:txBody>
      </p:sp>
      <p:sp>
        <p:nvSpPr>
          <p:cNvPr id="174" name="Shape 174"/>
          <p:cNvSpPr/>
          <p:nvPr/>
        </p:nvSpPr>
        <p:spPr>
          <a:xfrm>
            <a:off x="4469592" y="5910037"/>
            <a:ext cx="4065613" cy="2941856"/>
          </a:xfrm>
          <a:prstGeom prst="rect">
            <a:avLst/>
          </a:prstGeom>
          <a:gradFill>
            <a:gsLst>
              <a:gs pos="0">
                <a:srgbClr val="830B13"/>
              </a:gs>
              <a:gs pos="100000">
                <a:srgbClr val="5D0407"/>
              </a:gs>
            </a:gsLst>
            <a:lin ang="5400000"/>
          </a:gradFill>
          <a:ln w="50800">
            <a:solidFill>
              <a:srgbClr val="FFFFFF"/>
            </a:solidFill>
            <a:miter lim="400000"/>
          </a:ln>
          <a:effectLst>
            <a:outerShdw blurRad="76200" dist="25400" dir="5400000" rotWithShape="0">
              <a:srgbClr val="000000">
                <a:alpha val="8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2600"/>
            </a:pPr>
            <a:r>
              <a:t>Mistillid til:</a:t>
            </a:r>
          </a:p>
          <a:p>
            <a:pPr>
              <a:defRPr sz="2600"/>
            </a:pPr>
            <a:r>
              <a:t>Lederen</a:t>
            </a:r>
          </a:p>
          <a:p>
            <a:pPr>
              <a:defRPr sz="2600"/>
            </a:pPr>
            <a:r>
              <a:t>Beslutningen</a:t>
            </a:r>
          </a:p>
          <a:p>
            <a:pPr>
              <a:defRPr sz="2600"/>
            </a:pPr>
            <a:r>
              <a:t>Strategien</a:t>
            </a:r>
          </a:p>
        </p:txBody>
      </p:sp>
      <p:sp>
        <p:nvSpPr>
          <p:cNvPr id="175" name="Shape 175"/>
          <p:cNvSpPr/>
          <p:nvPr/>
        </p:nvSpPr>
        <p:spPr>
          <a:xfrm>
            <a:off x="8750710" y="5910038"/>
            <a:ext cx="4065614" cy="2941856"/>
          </a:xfrm>
          <a:prstGeom prst="rect">
            <a:avLst/>
          </a:prstGeom>
          <a:gradFill>
            <a:gsLst>
              <a:gs pos="0">
                <a:srgbClr val="830B13"/>
              </a:gs>
              <a:gs pos="100000">
                <a:srgbClr val="5D0407"/>
              </a:gs>
            </a:gsLst>
            <a:lin ang="5400000"/>
          </a:gradFill>
          <a:ln w="50800">
            <a:solidFill>
              <a:srgbClr val="FFFFFF"/>
            </a:solidFill>
            <a:miter lim="400000"/>
          </a:ln>
          <a:effectLst>
            <a:outerShdw blurRad="76200" dist="25400" dir="5400000" rotWithShape="0">
              <a:srgbClr val="000000">
                <a:alpha val="8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600"/>
            </a:lvl1pPr>
          </a:lstStyle>
          <a:p>
            <a:r>
              <a:t>Passiv eller modvillig i implementering af beslutninger</a:t>
            </a:r>
          </a:p>
        </p:txBody>
      </p:sp>
      <p:sp>
        <p:nvSpPr>
          <p:cNvPr id="176" name="Shape 176"/>
          <p:cNvSpPr/>
          <p:nvPr/>
        </p:nvSpPr>
        <p:spPr>
          <a:xfrm>
            <a:off x="219296" y="1228107"/>
            <a:ext cx="4003968" cy="7493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Proces</a:t>
            </a:r>
          </a:p>
        </p:txBody>
      </p:sp>
      <p:sp>
        <p:nvSpPr>
          <p:cNvPr id="177" name="Shape 177"/>
          <p:cNvSpPr/>
          <p:nvPr/>
        </p:nvSpPr>
        <p:spPr>
          <a:xfrm>
            <a:off x="4500415" y="1228107"/>
            <a:ext cx="4003968" cy="7493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Holdning</a:t>
            </a:r>
          </a:p>
        </p:txBody>
      </p:sp>
      <p:sp>
        <p:nvSpPr>
          <p:cNvPr id="178" name="Shape 178"/>
          <p:cNvSpPr/>
          <p:nvPr/>
        </p:nvSpPr>
        <p:spPr>
          <a:xfrm>
            <a:off x="8781533" y="1228107"/>
            <a:ext cx="4003968" cy="7493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Adfærd</a:t>
            </a:r>
          </a:p>
        </p:txBody>
      </p:sp>
      <p:sp>
        <p:nvSpPr>
          <p:cNvPr id="179" name="Shape 179"/>
          <p:cNvSpPr/>
          <p:nvPr/>
        </p:nvSpPr>
        <p:spPr>
          <a:xfrm>
            <a:off x="3532184" y="1179434"/>
            <a:ext cx="1905000" cy="846648"/>
          </a:xfrm>
          <a:prstGeom prst="rightArrow">
            <a:avLst>
              <a:gd name="adj1" fmla="val 32000"/>
              <a:gd name="adj2" fmla="val 144003"/>
            </a:avLst>
          </a:prstGeom>
          <a:blipFill>
            <a:blip r:embed="rId3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600"/>
            </a:pPr>
            <a:endParaRPr/>
          </a:p>
        </p:txBody>
      </p:sp>
      <p:sp>
        <p:nvSpPr>
          <p:cNvPr id="180" name="Shape 180"/>
          <p:cNvSpPr/>
          <p:nvPr/>
        </p:nvSpPr>
        <p:spPr>
          <a:xfrm>
            <a:off x="7823051" y="1179434"/>
            <a:ext cx="1904999" cy="846648"/>
          </a:xfrm>
          <a:prstGeom prst="rightArrow">
            <a:avLst>
              <a:gd name="adj1" fmla="val 32000"/>
              <a:gd name="adj2" fmla="val 144003"/>
            </a:avLst>
          </a:prstGeom>
          <a:blipFill>
            <a:blip r:embed="rId3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600"/>
            </a:pPr>
            <a:endParaRPr/>
          </a:p>
        </p:txBody>
      </p:sp>
      <p:pic>
        <p:nvPicPr>
          <p:cNvPr id="181" name="Billede 180"/>
          <p:cNvPicPr>
            <a:picLocks/>
          </p:cNvPicPr>
          <p:nvPr/>
        </p:nvPicPr>
        <p:blipFill>
          <a:blip r:embed="rId4">
            <a:alphaModFix amt="71000"/>
            <a:extLst/>
          </a:blip>
          <a:stretch>
            <a:fillRect/>
          </a:stretch>
        </p:blipFill>
        <p:spPr>
          <a:xfrm>
            <a:off x="3429346" y="2893772"/>
            <a:ext cx="2110676" cy="989475"/>
          </a:xfrm>
          <a:prstGeom prst="rect">
            <a:avLst/>
          </a:prstGeom>
        </p:spPr>
      </p:pic>
      <p:pic>
        <p:nvPicPr>
          <p:cNvPr id="183" name="Billede 182"/>
          <p:cNvPicPr>
            <a:picLocks/>
          </p:cNvPicPr>
          <p:nvPr/>
        </p:nvPicPr>
        <p:blipFill>
          <a:blip r:embed="rId4">
            <a:alphaModFix amt="71000"/>
            <a:extLst/>
          </a:blip>
          <a:stretch>
            <a:fillRect/>
          </a:stretch>
        </p:blipFill>
        <p:spPr>
          <a:xfrm>
            <a:off x="7569331" y="3967886"/>
            <a:ext cx="2110675" cy="989476"/>
          </a:xfrm>
          <a:prstGeom prst="rect">
            <a:avLst/>
          </a:prstGeom>
        </p:spPr>
      </p:pic>
      <p:pic>
        <p:nvPicPr>
          <p:cNvPr id="185" name="Billede 184"/>
          <p:cNvPicPr>
            <a:picLocks/>
          </p:cNvPicPr>
          <p:nvPr/>
        </p:nvPicPr>
        <p:blipFill>
          <a:blip r:embed="rId4">
            <a:alphaModFix amt="71000"/>
            <a:extLst/>
          </a:blip>
          <a:stretch>
            <a:fillRect/>
          </a:stretch>
        </p:blipFill>
        <p:spPr>
          <a:xfrm>
            <a:off x="3429346" y="6326072"/>
            <a:ext cx="2110676" cy="989475"/>
          </a:xfrm>
          <a:prstGeom prst="rect">
            <a:avLst/>
          </a:prstGeom>
        </p:spPr>
      </p:pic>
      <p:pic>
        <p:nvPicPr>
          <p:cNvPr id="187" name="Billede 186"/>
          <p:cNvPicPr>
            <a:picLocks/>
          </p:cNvPicPr>
          <p:nvPr/>
        </p:nvPicPr>
        <p:blipFill>
          <a:blip r:embed="rId4">
            <a:alphaModFix amt="71000"/>
            <a:extLst/>
          </a:blip>
          <a:stretch>
            <a:fillRect/>
          </a:stretch>
        </p:blipFill>
        <p:spPr>
          <a:xfrm>
            <a:off x="7569331" y="7722162"/>
            <a:ext cx="2110675" cy="989475"/>
          </a:xfrm>
          <a:prstGeom prst="rect">
            <a:avLst/>
          </a:prstGeom>
        </p:spPr>
      </p:pic>
      <p:sp>
        <p:nvSpPr>
          <p:cNvPr id="189" name="Shape 189"/>
          <p:cNvSpPr/>
          <p:nvPr/>
        </p:nvSpPr>
        <p:spPr>
          <a:xfrm>
            <a:off x="2133930" y="8872663"/>
            <a:ext cx="8736940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 anchor="b">
            <a:spAutoFit/>
          </a:bodyPr>
          <a:lstStyle/>
          <a:p>
            <a:pPr defTabSz="914400">
              <a:defRPr sz="1800" b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20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Fair proces dynamikken. </a:t>
            </a:r>
          </a:p>
          <a:p>
            <a:pPr defTabSz="914400">
              <a:defRPr sz="1200" b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Baseret på Kim &amp; Mauborgne 1997,1998, 2005 samt Colquitt 2001; Cohen-Charash 2001 og Dirks 2002</a:t>
            </a:r>
          </a:p>
        </p:txBody>
      </p:sp>
      <p:sp>
        <p:nvSpPr>
          <p:cNvPr id="190" name="Shape 190"/>
          <p:cNvSpPr/>
          <p:nvPr/>
        </p:nvSpPr>
        <p:spPr>
          <a:xfrm>
            <a:off x="1540388" y="177800"/>
            <a:ext cx="9485390" cy="2667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/>
            </a:lvl1pPr>
          </a:lstStyle>
          <a:p>
            <a:r>
              <a:t>Må deles med angivelse af kilden: Bo Vestergaard (2013): Fair proces: fra upopulære forandringer til medarbejdere, der udvikler løsninger. </a:t>
            </a: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" grpId="2" animBg="1" advAuto="0"/>
      <p:bldP spid="171" grpId="4" animBg="1" advAuto="0"/>
      <p:bldP spid="172" grpId="1" animBg="1" advAuto="0"/>
      <p:bldP spid="174" grpId="3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Billede 193"/>
          <p:cNvPicPr>
            <a:picLocks/>
          </p:cNvPicPr>
          <p:nvPr/>
        </p:nvPicPr>
        <p:blipFill>
          <a:blip r:embed="rId2">
            <a:alphaModFix amt="71000"/>
            <a:extLst/>
          </a:blip>
          <a:stretch>
            <a:fillRect/>
          </a:stretch>
        </p:blipFill>
        <p:spPr>
          <a:xfrm>
            <a:off x="1634845" y="470118"/>
            <a:ext cx="9735112" cy="8290448"/>
          </a:xfrm>
          <a:prstGeom prst="rect">
            <a:avLst/>
          </a:prstGeom>
        </p:spPr>
      </p:pic>
      <p:pic>
        <p:nvPicPr>
          <p:cNvPr id="196" name="Billede 195"/>
          <p:cNvPicPr>
            <a:picLocks/>
          </p:cNvPicPr>
          <p:nvPr/>
        </p:nvPicPr>
        <p:blipFill>
          <a:blip r:embed="rId3">
            <a:alphaModFix amt="71000"/>
            <a:extLst/>
          </a:blip>
          <a:stretch>
            <a:fillRect/>
          </a:stretch>
        </p:blipFill>
        <p:spPr>
          <a:xfrm>
            <a:off x="3338479" y="2482255"/>
            <a:ext cx="6327842" cy="5112045"/>
          </a:xfrm>
          <a:prstGeom prst="rect">
            <a:avLst/>
          </a:prstGeom>
        </p:spPr>
      </p:pic>
      <p:grpSp>
        <p:nvGrpSpPr>
          <p:cNvPr id="200" name="Group 200"/>
          <p:cNvGrpSpPr/>
          <p:nvPr/>
        </p:nvGrpSpPr>
        <p:grpSpPr>
          <a:xfrm>
            <a:off x="4567614" y="4170841"/>
            <a:ext cx="3674594" cy="889001"/>
            <a:chOff x="0" y="0"/>
            <a:chExt cx="3674592" cy="889000"/>
          </a:xfrm>
        </p:grpSpPr>
        <p:sp>
          <p:nvSpPr>
            <p:cNvPr id="199" name="Shape 199"/>
            <p:cNvSpPr/>
            <p:nvPr/>
          </p:nvSpPr>
          <p:spPr>
            <a:xfrm>
              <a:off x="38099" y="38100"/>
              <a:ext cx="3598394" cy="812800"/>
            </a:xfrm>
            <a:prstGeom prst="rect">
              <a:avLst/>
            </a:prstGeom>
            <a:solidFill>
              <a:srgbClr val="42464D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200"/>
              </a:lvl1pPr>
            </a:lstStyle>
            <a:p>
              <a:r>
                <a:t>Mulighedsrum</a:t>
              </a:r>
            </a:p>
          </p:txBody>
        </p:sp>
        <p:pic>
          <p:nvPicPr>
            <p:cNvPr id="198" name="Billede 197"/>
            <p:cNvPicPr>
              <a:picLocks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1" y="-1"/>
              <a:ext cx="3674594" cy="889001"/>
            </a:xfrm>
            <a:prstGeom prst="rect">
              <a:avLst/>
            </a:prstGeom>
            <a:effectLst/>
          </p:spPr>
        </p:pic>
      </p:grpSp>
      <p:sp>
        <p:nvSpPr>
          <p:cNvPr id="201" name="Shape 201"/>
          <p:cNvSpPr/>
          <p:nvPr/>
        </p:nvSpPr>
        <p:spPr>
          <a:xfrm>
            <a:off x="4158585" y="1656564"/>
            <a:ext cx="4847160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Rammer- og retning</a:t>
            </a:r>
          </a:p>
        </p:txBody>
      </p:sp>
      <p:grpSp>
        <p:nvGrpSpPr>
          <p:cNvPr id="204" name="Group 204"/>
          <p:cNvGrpSpPr/>
          <p:nvPr/>
        </p:nvGrpSpPr>
        <p:grpSpPr>
          <a:xfrm>
            <a:off x="5031938" y="931445"/>
            <a:ext cx="2745945" cy="889001"/>
            <a:chOff x="0" y="0"/>
            <a:chExt cx="2745943" cy="889000"/>
          </a:xfrm>
        </p:grpSpPr>
        <p:sp>
          <p:nvSpPr>
            <p:cNvPr id="203" name="Shape 203"/>
            <p:cNvSpPr/>
            <p:nvPr/>
          </p:nvSpPr>
          <p:spPr>
            <a:xfrm>
              <a:off x="38099" y="38100"/>
              <a:ext cx="2669745" cy="812800"/>
            </a:xfrm>
            <a:prstGeom prst="rect">
              <a:avLst/>
            </a:prstGeom>
            <a:solidFill>
              <a:srgbClr val="42464D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200"/>
              </a:lvl1pPr>
            </a:lstStyle>
            <a:p>
              <a:r>
                <a:t>Vilkårsrum</a:t>
              </a:r>
            </a:p>
          </p:txBody>
        </p:sp>
        <p:pic>
          <p:nvPicPr>
            <p:cNvPr id="202" name="Billede 201"/>
            <p:cNvPicPr>
              <a:picLocks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1" y="-1"/>
              <a:ext cx="2745945" cy="889001"/>
            </a:xfrm>
            <a:prstGeom prst="rect">
              <a:avLst/>
            </a:prstGeom>
            <a:effectLst/>
          </p:spPr>
        </p:pic>
      </p:grpSp>
      <p:sp>
        <p:nvSpPr>
          <p:cNvPr id="205" name="Shape 205"/>
          <p:cNvSpPr/>
          <p:nvPr/>
        </p:nvSpPr>
        <p:spPr>
          <a:xfrm>
            <a:off x="5023068" y="4953066"/>
            <a:ext cx="2958664" cy="2197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200"/>
            </a:pPr>
            <a:r>
              <a:rPr sz="2900"/>
              <a:t>Involvering</a:t>
            </a:r>
            <a:r>
              <a:t> </a:t>
            </a:r>
          </a:p>
          <a:p>
            <a:pPr>
              <a:defRPr sz="2200"/>
            </a:pPr>
            <a:r>
              <a:t>Analyse af problemer/ønsket tilstand. Udvikling og afprøvning af løsninger</a:t>
            </a:r>
          </a:p>
        </p:txBody>
      </p:sp>
      <p:pic>
        <p:nvPicPr>
          <p:cNvPr id="206" name="Billede 205"/>
          <p:cNvPicPr>
            <a:picLocks/>
          </p:cNvPicPr>
          <p:nvPr/>
        </p:nvPicPr>
        <p:blipFill>
          <a:blip r:embed="rId6">
            <a:alphaModFix amt="71000"/>
            <a:extLst/>
          </a:blip>
          <a:stretch>
            <a:fillRect/>
          </a:stretch>
        </p:blipFill>
        <p:spPr>
          <a:xfrm>
            <a:off x="195538" y="5103415"/>
            <a:ext cx="4924931" cy="914252"/>
          </a:xfrm>
          <a:prstGeom prst="rect">
            <a:avLst/>
          </a:prstGeom>
        </p:spPr>
      </p:pic>
      <p:pic>
        <p:nvPicPr>
          <p:cNvPr id="208" name="Billede 207"/>
          <p:cNvPicPr>
            <a:picLocks/>
          </p:cNvPicPr>
          <p:nvPr/>
        </p:nvPicPr>
        <p:blipFill>
          <a:blip r:embed="rId7">
            <a:alphaModFix amt="71000"/>
            <a:extLst/>
          </a:blip>
          <a:stretch>
            <a:fillRect/>
          </a:stretch>
        </p:blipFill>
        <p:spPr>
          <a:xfrm>
            <a:off x="136173" y="1567738"/>
            <a:ext cx="3554401" cy="914253"/>
          </a:xfrm>
          <a:prstGeom prst="rect">
            <a:avLst/>
          </a:prstGeom>
        </p:spPr>
      </p:pic>
      <p:sp>
        <p:nvSpPr>
          <p:cNvPr id="210" name="Shape 210"/>
          <p:cNvSpPr/>
          <p:nvPr/>
        </p:nvSpPr>
        <p:spPr>
          <a:xfrm>
            <a:off x="4224653" y="9122986"/>
            <a:ext cx="384937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/>
            </a:lvl1pPr>
          </a:lstStyle>
          <a:p>
            <a:r>
              <a:t>Model: Vilkårs- og mulighedsrum</a:t>
            </a:r>
          </a:p>
        </p:txBody>
      </p:sp>
      <p:sp>
        <p:nvSpPr>
          <p:cNvPr id="211" name="Shape 211"/>
          <p:cNvSpPr/>
          <p:nvPr/>
        </p:nvSpPr>
        <p:spPr>
          <a:xfrm>
            <a:off x="142361" y="1528196"/>
            <a:ext cx="2395424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/>
            </a:lvl1pPr>
          </a:lstStyle>
          <a:p>
            <a:r>
              <a:t>Lederens styring</a:t>
            </a:r>
          </a:p>
        </p:txBody>
      </p:sp>
      <p:sp>
        <p:nvSpPr>
          <p:cNvPr id="212" name="Shape 212"/>
          <p:cNvSpPr/>
          <p:nvPr/>
        </p:nvSpPr>
        <p:spPr>
          <a:xfrm rot="16200000">
            <a:off x="-809397" y="6351279"/>
            <a:ext cx="2456994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400"/>
            </a:pPr>
            <a:r>
              <a:t>Medarbejdernes</a:t>
            </a:r>
          </a:p>
          <a:p>
            <a:pPr>
              <a:defRPr sz="2400"/>
            </a:pPr>
            <a:r>
              <a:t> indflydelse</a:t>
            </a:r>
          </a:p>
        </p:txBody>
      </p:sp>
      <p:sp>
        <p:nvSpPr>
          <p:cNvPr id="213" name="Shape 213"/>
          <p:cNvSpPr/>
          <p:nvPr/>
        </p:nvSpPr>
        <p:spPr>
          <a:xfrm>
            <a:off x="1905863" y="190093"/>
            <a:ext cx="9485390" cy="2667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/>
            </a:lvl1pPr>
          </a:lstStyle>
          <a:p>
            <a:r>
              <a:t>Må deles med angivelse af kilden: Bo Vestergaard (2013): Fair proces: fra upopulære forandringer til medarbejdere, der udvikler løsninger. </a:t>
            </a:r>
          </a:p>
        </p:txBody>
      </p:sp>
      <p:sp>
        <p:nvSpPr>
          <p:cNvPr id="214" name="Shape 214"/>
          <p:cNvSpPr/>
          <p:nvPr/>
        </p:nvSpPr>
        <p:spPr>
          <a:xfrm>
            <a:off x="25078" y="2136991"/>
            <a:ext cx="1431344" cy="1756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3866" tIns="33866" rIns="33866" bIns="33866" anchor="ctr">
            <a:spAutoFit/>
          </a:bodyPr>
          <a:lstStyle/>
          <a:p>
            <a:pPr defTabSz="369093">
              <a:defRPr sz="1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16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Helvetica"/>
                <a:ea typeface="Helvetica"/>
                <a:cs typeface="Helvetica"/>
                <a:sym typeface="Helvetica"/>
              </a:rPr>
              <a:t>Retning</a:t>
            </a:r>
            <a:r>
              <a:rPr sz="1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Helvetica Light"/>
              </a:rPr>
              <a:t>: Hvad skal lade sig gøre bagefter som ikke kan lade sig gøre nu? Fælles mål?</a:t>
            </a:r>
          </a:p>
        </p:txBody>
      </p:sp>
      <p:sp>
        <p:nvSpPr>
          <p:cNvPr id="215" name="Shape 215"/>
          <p:cNvSpPr/>
          <p:nvPr/>
        </p:nvSpPr>
        <p:spPr>
          <a:xfrm>
            <a:off x="25078" y="3982919"/>
            <a:ext cx="1431344" cy="1032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3866" tIns="33866" rIns="33866" bIns="33866" anchor="ctr">
            <a:spAutoFit/>
          </a:bodyPr>
          <a:lstStyle/>
          <a:p>
            <a:pPr defTabSz="369093">
              <a:defRPr sz="1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16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Helvetica"/>
                <a:ea typeface="Helvetica"/>
                <a:cs typeface="Helvetica"/>
                <a:sym typeface="Helvetica"/>
              </a:rPr>
              <a:t>Rammer</a:t>
            </a:r>
            <a:r>
              <a:rPr sz="1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Helvetica Light"/>
              </a:rPr>
              <a:t>: Hvad ligger fast/er ikke til diskussion?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pull/>
      </p:transition>
    </mc:Choice>
    <mc:Fallback xmlns="">
      <p:transition spd="fast">
        <p:fade/>
      </p:transition>
    </mc:Fallback>
  </mc:AlternateContent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4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" grpId="1" animBg="1" advAuto="0"/>
      <p:bldP spid="205" grpId="2" animBg="1" advAuto="0"/>
      <p:bldP spid="211" grpId="3" animBg="1" advAuto="0"/>
      <p:bldP spid="212" grpId="4" animBg="1" advAuto="0"/>
      <p:bldP spid="214" grpId="5" animBg="1" advAuto="0"/>
      <p:bldP spid="215" grpId="6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roup 219"/>
          <p:cNvGrpSpPr/>
          <p:nvPr/>
        </p:nvGrpSpPr>
        <p:grpSpPr>
          <a:xfrm>
            <a:off x="921958" y="2026354"/>
            <a:ext cx="6318996" cy="7967915"/>
            <a:chOff x="0" y="-1485118"/>
            <a:chExt cx="6370800" cy="8465945"/>
          </a:xfrm>
        </p:grpSpPr>
        <p:sp>
          <p:nvSpPr>
            <p:cNvPr id="218" name="Shape 218"/>
            <p:cNvSpPr/>
            <p:nvPr/>
          </p:nvSpPr>
          <p:spPr>
            <a:xfrm>
              <a:off x="50800" y="50800"/>
              <a:ext cx="6145367" cy="6879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700"/>
              </a:pPr>
              <a:r>
                <a:t>Retning:Hvad skal lade sig gøre, som ikke kan lade sig gøre nu? Hvorfor er det vigtigt?</a:t>
              </a:r>
            </a:p>
            <a:p>
              <a:pPr>
                <a:defRPr sz="2700"/>
              </a:pPr>
              <a:endParaRPr/>
            </a:p>
            <a:p>
              <a:pPr>
                <a:defRPr sz="2700"/>
              </a:pPr>
              <a:r>
                <a:t>Rammer: hvad ligger fast/er ikke til diskussion? </a:t>
              </a:r>
            </a:p>
            <a:p>
              <a:pPr>
                <a:defRPr sz="2700"/>
              </a:pPr>
              <a:endParaRPr/>
            </a:p>
            <a:p>
              <a:pPr>
                <a:defRPr sz="2700"/>
              </a:pPr>
              <a:r>
                <a:t>Involvering: Hvad kan/skal der involveres i? </a:t>
              </a:r>
            </a:p>
            <a:p>
              <a:pPr>
                <a:defRPr sz="2700"/>
              </a:pPr>
              <a:endParaRPr/>
            </a:p>
            <a:p>
              <a:pPr>
                <a:defRPr sz="2700"/>
              </a:pPr>
              <a:r>
                <a:t>Sammenhæng: Hvordan hænger det sammen med/skal hænge sammen med organisationens strategi og øvrige indsatser?</a:t>
              </a:r>
            </a:p>
            <a:p>
              <a:pPr>
                <a:defRPr sz="2800"/>
              </a:pPr>
              <a:endParaRPr/>
            </a:p>
            <a:p>
              <a:pPr>
                <a:defRPr sz="2800"/>
              </a:pPr>
              <a:r>
                <a:t>Tid: Hvad skal være sket hvornår?</a:t>
              </a:r>
            </a:p>
            <a:p>
              <a:pPr>
                <a:defRPr sz="2800"/>
              </a:pPr>
              <a:endParaRPr/>
            </a:p>
            <a:p>
              <a:pPr>
                <a:defRPr sz="2800"/>
              </a:pPr>
              <a:endParaRPr/>
            </a:p>
            <a:p>
              <a:pPr>
                <a:defRPr sz="2800"/>
              </a:pPr>
              <a:endParaRPr/>
            </a:p>
          </p:txBody>
        </p:sp>
        <p:pic>
          <p:nvPicPr>
            <p:cNvPr id="217" name="Billede 216"/>
            <p:cNvPicPr>
              <a:picLocks/>
            </p:cNvPicPr>
            <p:nvPr/>
          </p:nvPicPr>
          <p:blipFill>
            <a:blip r:embed="rId2">
              <a:alphaModFix amt="71000"/>
              <a:extLst/>
            </a:blip>
            <a:stretch>
              <a:fillRect/>
            </a:stretch>
          </p:blipFill>
          <p:spPr>
            <a:xfrm>
              <a:off x="0" y="-1485118"/>
              <a:ext cx="6370800" cy="8465945"/>
            </a:xfrm>
            <a:prstGeom prst="rect">
              <a:avLst/>
            </a:prstGeom>
            <a:effectLst/>
          </p:spPr>
        </p:pic>
      </p:grpSp>
      <p:pic>
        <p:nvPicPr>
          <p:cNvPr id="224" name="Billede 223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240954" y="8133021"/>
            <a:ext cx="2105937" cy="1135298"/>
          </a:xfrm>
          <a:prstGeom prst="rect">
            <a:avLst/>
          </a:prstGeom>
        </p:spPr>
      </p:pic>
      <p:sp>
        <p:nvSpPr>
          <p:cNvPr id="221" name="Shape 221"/>
          <p:cNvSpPr/>
          <p:nvPr/>
        </p:nvSpPr>
        <p:spPr>
          <a:xfrm>
            <a:off x="7824029" y="6118359"/>
            <a:ext cx="2374605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/>
            </a:pPr>
            <a:r>
              <a:t>Involver   </a:t>
            </a:r>
          </a:p>
          <a:p>
            <a:pPr>
              <a:defRPr sz="4200"/>
            </a:pPr>
            <a:r>
              <a:t> </a:t>
            </a:r>
            <a:r>
              <a:rPr sz="3000"/>
              <a:t>i udvikling</a:t>
            </a:r>
          </a:p>
        </p:txBody>
      </p:sp>
      <p:sp>
        <p:nvSpPr>
          <p:cNvPr id="222" name="Shape 222"/>
          <p:cNvSpPr/>
          <p:nvPr/>
        </p:nvSpPr>
        <p:spPr>
          <a:xfrm>
            <a:off x="965130" y="642053"/>
            <a:ext cx="6262222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/>
            </a:pPr>
            <a:r>
              <a:t>Sæt</a:t>
            </a:r>
          </a:p>
          <a:p>
            <a:pPr>
              <a:defRPr sz="4200"/>
            </a:pPr>
            <a:r>
              <a:t> kontekst</a:t>
            </a:r>
          </a:p>
        </p:txBody>
      </p:sp>
      <p:sp>
        <p:nvSpPr>
          <p:cNvPr id="223" name="Shape 223"/>
          <p:cNvSpPr/>
          <p:nvPr/>
        </p:nvSpPr>
        <p:spPr>
          <a:xfrm>
            <a:off x="1905863" y="190093"/>
            <a:ext cx="9485390" cy="2667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/>
            </a:lvl1pPr>
          </a:lstStyle>
          <a:p>
            <a:r>
              <a:t>Må deles med angivelse af kilden: Bo Vestergaard (2013): Fair proces: fra upopulære forandringer til medarbejdere, der udvikler løsninger. </a:t>
            </a: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" grpId="1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/>
          <p:nvPr/>
        </p:nvSpPr>
        <p:spPr>
          <a:xfrm>
            <a:off x="8488923" y="2564118"/>
            <a:ext cx="3800900" cy="3778059"/>
          </a:xfrm>
          <a:prstGeom prst="rect">
            <a:avLst/>
          </a:prstGeom>
          <a:gradFill>
            <a:gsLst>
              <a:gs pos="0">
                <a:srgbClr val="1B8D14"/>
              </a:gs>
              <a:gs pos="100000">
                <a:srgbClr val="1C4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2600"/>
            </a:pPr>
            <a:r>
              <a:t>Lederen beder medarbejderne udvikle løsninger</a:t>
            </a:r>
          </a:p>
          <a:p>
            <a:pPr>
              <a:defRPr sz="2600"/>
            </a:pPr>
            <a:endParaRPr/>
          </a:p>
          <a:p>
            <a:pPr>
              <a:defRPr sz="2600"/>
            </a:pPr>
            <a:endParaRPr/>
          </a:p>
          <a:p>
            <a:pPr>
              <a:defRPr sz="2600"/>
            </a:pPr>
            <a:r>
              <a:t>Forslag vejleder lederens beslutning</a:t>
            </a:r>
          </a:p>
        </p:txBody>
      </p:sp>
      <p:sp>
        <p:nvSpPr>
          <p:cNvPr id="228" name="Shape 228"/>
          <p:cNvSpPr/>
          <p:nvPr/>
        </p:nvSpPr>
        <p:spPr>
          <a:xfrm>
            <a:off x="253272" y="2556505"/>
            <a:ext cx="3838971" cy="3793285"/>
          </a:xfrm>
          <a:prstGeom prst="rect">
            <a:avLst/>
          </a:prstGeom>
          <a:gradFill>
            <a:gsLst>
              <a:gs pos="0">
                <a:srgbClr val="830B13"/>
              </a:gs>
              <a:gs pos="100000">
                <a:srgbClr val="5D0407"/>
              </a:gs>
            </a:gsLst>
            <a:lin ang="5400000"/>
          </a:gradFill>
          <a:ln w="50800">
            <a:solidFill>
              <a:srgbClr val="FFFFFF"/>
            </a:solidFill>
            <a:miter lim="400000"/>
          </a:ln>
          <a:effectLst>
            <a:outerShdw blurRad="76200" dist="25400" dir="5400000" rotWithShape="0">
              <a:srgbClr val="000000">
                <a:alpha val="8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600"/>
            </a:lvl1pPr>
          </a:lstStyle>
          <a:p>
            <a:r>
              <a:t>Lederen alene  udtænker og formulerer løsning</a:t>
            </a:r>
          </a:p>
        </p:txBody>
      </p:sp>
      <p:sp>
        <p:nvSpPr>
          <p:cNvPr id="229" name="Shape 229"/>
          <p:cNvSpPr/>
          <p:nvPr/>
        </p:nvSpPr>
        <p:spPr>
          <a:xfrm>
            <a:off x="4403158" y="2556505"/>
            <a:ext cx="3800250" cy="3793285"/>
          </a:xfrm>
          <a:prstGeom prst="rect">
            <a:avLst/>
          </a:prstGeom>
          <a:solidFill>
            <a:srgbClr val="C3971A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2600"/>
            </a:pPr>
            <a:r>
              <a:t>Lederen fremsætter påtænkte løsning(er) og beder medarbejderne kvalificere dem</a:t>
            </a:r>
          </a:p>
          <a:p>
            <a:pPr>
              <a:defRPr sz="2600"/>
            </a:pPr>
            <a:endParaRPr/>
          </a:p>
          <a:p>
            <a:pPr>
              <a:defRPr sz="2600"/>
            </a:pPr>
            <a:r>
              <a:t>Forslag vejleder lederens beslutning</a:t>
            </a:r>
          </a:p>
        </p:txBody>
      </p:sp>
      <p:sp>
        <p:nvSpPr>
          <p:cNvPr id="230" name="Shape 230"/>
          <p:cNvSpPr/>
          <p:nvPr/>
        </p:nvSpPr>
        <p:spPr>
          <a:xfrm>
            <a:off x="9048155" y="1500949"/>
            <a:ext cx="2248434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Design 3</a:t>
            </a:r>
          </a:p>
        </p:txBody>
      </p:sp>
      <p:sp>
        <p:nvSpPr>
          <p:cNvPr id="231" name="Shape 231"/>
          <p:cNvSpPr/>
          <p:nvPr/>
        </p:nvSpPr>
        <p:spPr>
          <a:xfrm>
            <a:off x="5179066" y="1500949"/>
            <a:ext cx="2248434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Design 2</a:t>
            </a:r>
          </a:p>
        </p:txBody>
      </p:sp>
      <p:sp>
        <p:nvSpPr>
          <p:cNvPr id="232" name="Shape 232"/>
          <p:cNvSpPr/>
          <p:nvPr/>
        </p:nvSpPr>
        <p:spPr>
          <a:xfrm>
            <a:off x="1048540" y="1500949"/>
            <a:ext cx="2248435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Design 1</a:t>
            </a:r>
          </a:p>
        </p:txBody>
      </p:sp>
      <p:sp>
        <p:nvSpPr>
          <p:cNvPr id="233" name="Shape 233"/>
          <p:cNvSpPr/>
          <p:nvPr/>
        </p:nvSpPr>
        <p:spPr>
          <a:xfrm>
            <a:off x="1422593" y="8589950"/>
            <a:ext cx="976137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/>
            </a:lvl1pPr>
          </a:lstStyle>
          <a:p>
            <a:r>
              <a:t>Design af beslutningsproces</a:t>
            </a:r>
          </a:p>
        </p:txBody>
      </p:sp>
      <p:sp>
        <p:nvSpPr>
          <p:cNvPr id="234" name="Shape 234"/>
          <p:cNvSpPr/>
          <p:nvPr/>
        </p:nvSpPr>
        <p:spPr>
          <a:xfrm>
            <a:off x="1905863" y="190093"/>
            <a:ext cx="9485390" cy="2667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/>
            </a:lvl1pPr>
          </a:lstStyle>
          <a:p>
            <a:r>
              <a:t>Må deles med angivelse af kilden: Bo Vestergaard (2013): Fair proces: fra upopulære forandringer til medarbejdere, der udvikler løsninger. </a:t>
            </a: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" grpId="1" animBg="1" advAuto="0"/>
      <p:bldP spid="228" grpId="3" animBg="1" advAuto="0"/>
      <p:bldP spid="229" grpId="2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hape 298"/>
          <p:cNvSpPr/>
          <p:nvPr/>
        </p:nvSpPr>
        <p:spPr>
          <a:xfrm>
            <a:off x="315837" y="1573031"/>
            <a:ext cx="2261668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200"/>
            </a:pPr>
            <a:r>
              <a:t>Sæt</a:t>
            </a:r>
          </a:p>
          <a:p>
            <a:pPr>
              <a:defRPr sz="4200"/>
            </a:pPr>
            <a:r>
              <a:t> kontekst</a:t>
            </a:r>
          </a:p>
        </p:txBody>
      </p:sp>
      <p:grpSp>
        <p:nvGrpSpPr>
          <p:cNvPr id="301" name="Group 301"/>
          <p:cNvGrpSpPr/>
          <p:nvPr/>
        </p:nvGrpSpPr>
        <p:grpSpPr>
          <a:xfrm>
            <a:off x="253018" y="2929356"/>
            <a:ext cx="2387306" cy="4595381"/>
            <a:chOff x="0" y="0"/>
            <a:chExt cx="2387305" cy="4595379"/>
          </a:xfrm>
        </p:grpSpPr>
        <p:sp>
          <p:nvSpPr>
            <p:cNvPr id="300" name="Shape 300"/>
            <p:cNvSpPr/>
            <p:nvPr/>
          </p:nvSpPr>
          <p:spPr>
            <a:xfrm>
              <a:off x="50800" y="50800"/>
              <a:ext cx="2285706" cy="44937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000"/>
              </a:pPr>
              <a:r>
                <a:t>Retning:Hvad skal lade sig gøre, som ikke kan lade sig gøre nu?</a:t>
              </a:r>
            </a:p>
            <a:p>
              <a:pPr>
                <a:defRPr sz="2000"/>
              </a:pPr>
              <a:r>
                <a:t>Rammer: hvad ligger fast/er ikke til diskussion? Hvad kan der involveres i?</a:t>
              </a:r>
            </a:p>
            <a:p>
              <a:pPr>
                <a:defRPr sz="2000"/>
              </a:pPr>
              <a:r>
                <a:t>Kontekst: Hvordan hænger det sammen med organisationens øvrige strategi?</a:t>
              </a:r>
            </a:p>
          </p:txBody>
        </p:sp>
        <p:pic>
          <p:nvPicPr>
            <p:cNvPr id="299" name="Billede 298"/>
            <p:cNvPicPr>
              <a:picLocks/>
            </p:cNvPicPr>
            <p:nvPr/>
          </p:nvPicPr>
          <p:blipFill>
            <a:blip r:embed="rId3">
              <a:alphaModFix amt="71000"/>
              <a:extLst/>
            </a:blip>
            <a:stretch>
              <a:fillRect/>
            </a:stretch>
          </p:blipFill>
          <p:spPr>
            <a:xfrm>
              <a:off x="-1" y="0"/>
              <a:ext cx="2387307" cy="4595380"/>
            </a:xfrm>
            <a:prstGeom prst="rect">
              <a:avLst/>
            </a:prstGeom>
            <a:effectLst/>
          </p:spPr>
        </p:pic>
      </p:grpSp>
      <p:grpSp>
        <p:nvGrpSpPr>
          <p:cNvPr id="304" name="Group 304"/>
          <p:cNvGrpSpPr/>
          <p:nvPr/>
        </p:nvGrpSpPr>
        <p:grpSpPr>
          <a:xfrm>
            <a:off x="2818152" y="3953801"/>
            <a:ext cx="2387306" cy="3833975"/>
            <a:chOff x="0" y="0"/>
            <a:chExt cx="2387305" cy="3833973"/>
          </a:xfrm>
        </p:grpSpPr>
        <p:sp>
          <p:nvSpPr>
            <p:cNvPr id="303" name="Shape 303"/>
            <p:cNvSpPr/>
            <p:nvPr/>
          </p:nvSpPr>
          <p:spPr>
            <a:xfrm>
              <a:off x="50800" y="50800"/>
              <a:ext cx="2285706" cy="37323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000"/>
              </a:lvl1pPr>
            </a:lstStyle>
            <a:p>
              <a:r>
                <a:t>Involver i udvikling af løsninger. Skab dialogisk kommunikation. Små overskuelige mål </a:t>
              </a:r>
            </a:p>
          </p:txBody>
        </p:sp>
        <p:pic>
          <p:nvPicPr>
            <p:cNvPr id="302" name="Billede 301"/>
            <p:cNvPicPr>
              <a:picLocks/>
            </p:cNvPicPr>
            <p:nvPr/>
          </p:nvPicPr>
          <p:blipFill>
            <a:blip r:embed="rId4">
              <a:alphaModFix amt="71000"/>
              <a:extLst/>
            </a:blip>
            <a:stretch>
              <a:fillRect/>
            </a:stretch>
          </p:blipFill>
          <p:spPr>
            <a:xfrm>
              <a:off x="-1" y="-1"/>
              <a:ext cx="2387307" cy="3833975"/>
            </a:xfrm>
            <a:prstGeom prst="rect">
              <a:avLst/>
            </a:prstGeom>
            <a:effectLst/>
          </p:spPr>
        </p:pic>
      </p:grpSp>
      <p:sp>
        <p:nvSpPr>
          <p:cNvPr id="305" name="Shape 305"/>
          <p:cNvSpPr/>
          <p:nvPr/>
        </p:nvSpPr>
        <p:spPr>
          <a:xfrm>
            <a:off x="5388226" y="1255531"/>
            <a:ext cx="2377428" cy="2019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/>
            </a:pPr>
            <a:r>
              <a:t>Beslut &amp; forklar</a:t>
            </a:r>
          </a:p>
          <a:p>
            <a:pPr>
              <a:defRPr sz="4200"/>
            </a:pPr>
            <a:r>
              <a:t> </a:t>
            </a:r>
          </a:p>
        </p:txBody>
      </p:sp>
      <p:grpSp>
        <p:nvGrpSpPr>
          <p:cNvPr id="308" name="Group 308"/>
          <p:cNvGrpSpPr/>
          <p:nvPr/>
        </p:nvGrpSpPr>
        <p:grpSpPr>
          <a:xfrm>
            <a:off x="5381876" y="3310059"/>
            <a:ext cx="2387306" cy="3833975"/>
            <a:chOff x="0" y="0"/>
            <a:chExt cx="2387305" cy="3833973"/>
          </a:xfrm>
        </p:grpSpPr>
        <p:sp>
          <p:nvSpPr>
            <p:cNvPr id="307" name="Shape 307"/>
            <p:cNvSpPr/>
            <p:nvPr/>
          </p:nvSpPr>
          <p:spPr>
            <a:xfrm>
              <a:off x="50800" y="50800"/>
              <a:ext cx="2285706" cy="37323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000"/>
              </a:lvl1pPr>
            </a:lstStyle>
            <a:p>
              <a:r>
                <a:t>Forklar rationale bag beslutning og kriterier for at revidere, til- og fravælge forslag. Forklaring viser lederen har reflekteret over forslagene ift. ramme og retning </a:t>
              </a:r>
            </a:p>
          </p:txBody>
        </p:sp>
        <p:pic>
          <p:nvPicPr>
            <p:cNvPr id="306" name="Billede 305"/>
            <p:cNvPicPr>
              <a:picLocks/>
            </p:cNvPicPr>
            <p:nvPr/>
          </p:nvPicPr>
          <p:blipFill>
            <a:blip r:embed="rId4">
              <a:alphaModFix amt="71000"/>
              <a:extLst/>
            </a:blip>
            <a:stretch>
              <a:fillRect/>
            </a:stretch>
          </p:blipFill>
          <p:spPr>
            <a:xfrm>
              <a:off x="-1" y="-1"/>
              <a:ext cx="2387307" cy="3833975"/>
            </a:xfrm>
            <a:prstGeom prst="rect">
              <a:avLst/>
            </a:prstGeom>
            <a:effectLst/>
          </p:spPr>
        </p:pic>
      </p:grpSp>
      <p:sp>
        <p:nvSpPr>
          <p:cNvPr id="309" name="Shape 309"/>
          <p:cNvSpPr/>
          <p:nvPr/>
        </p:nvSpPr>
        <p:spPr>
          <a:xfrm>
            <a:off x="8049421" y="7961165"/>
            <a:ext cx="2298243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/>
            </a:pPr>
            <a:r>
              <a:t>Involver   </a:t>
            </a:r>
          </a:p>
          <a:p>
            <a:pPr>
              <a:defRPr sz="4200"/>
            </a:pPr>
            <a:r>
              <a:t> </a:t>
            </a:r>
            <a:r>
              <a:rPr sz="3000"/>
              <a:t>i afprøvning</a:t>
            </a:r>
          </a:p>
        </p:txBody>
      </p:sp>
      <p:grpSp>
        <p:nvGrpSpPr>
          <p:cNvPr id="312" name="Group 312"/>
          <p:cNvGrpSpPr/>
          <p:nvPr/>
        </p:nvGrpSpPr>
        <p:grpSpPr>
          <a:xfrm>
            <a:off x="8004889" y="3207624"/>
            <a:ext cx="2387307" cy="4762888"/>
            <a:chOff x="0" y="0"/>
            <a:chExt cx="2387305" cy="4762887"/>
          </a:xfrm>
        </p:grpSpPr>
        <p:sp>
          <p:nvSpPr>
            <p:cNvPr id="311" name="Shape 311"/>
            <p:cNvSpPr/>
            <p:nvPr/>
          </p:nvSpPr>
          <p:spPr>
            <a:xfrm>
              <a:off x="50800" y="50800"/>
              <a:ext cx="2285706" cy="4661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000"/>
              </a:lvl1pPr>
            </a:lstStyle>
            <a:p>
              <a:r>
                <a:t>Udtryk klare forventninger til at medarbejderne gør deres bedste for at få løsningerne til at virke i praksis. Hold hyppige, korte møder for at støtte fremskridt: Hvad skete der? Hvordan giver det mening, at gå videre herfra? Hvem</a:t>
              </a:r>
            </a:p>
          </p:txBody>
        </p:sp>
        <p:pic>
          <p:nvPicPr>
            <p:cNvPr id="310" name="Billede 309"/>
            <p:cNvPicPr>
              <a:picLocks/>
            </p:cNvPicPr>
            <p:nvPr/>
          </p:nvPicPr>
          <p:blipFill>
            <a:blip r:embed="rId5">
              <a:alphaModFix amt="71000"/>
              <a:extLst/>
            </a:blip>
            <a:stretch>
              <a:fillRect/>
            </a:stretch>
          </p:blipFill>
          <p:spPr>
            <a:xfrm>
              <a:off x="-1" y="0"/>
              <a:ext cx="2387307" cy="4762888"/>
            </a:xfrm>
            <a:prstGeom prst="rect">
              <a:avLst/>
            </a:prstGeom>
            <a:effectLst/>
          </p:spPr>
        </p:pic>
      </p:grpSp>
      <p:sp>
        <p:nvSpPr>
          <p:cNvPr id="313" name="Shape 313"/>
          <p:cNvSpPr/>
          <p:nvPr/>
        </p:nvSpPr>
        <p:spPr>
          <a:xfrm>
            <a:off x="10576374" y="1573031"/>
            <a:ext cx="2261664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/>
            </a:pPr>
            <a:r>
              <a:t>Gør til   </a:t>
            </a:r>
          </a:p>
          <a:p>
            <a:pPr>
              <a:defRPr sz="4200"/>
            </a:pPr>
            <a:r>
              <a:t> drift</a:t>
            </a:r>
          </a:p>
        </p:txBody>
      </p:sp>
      <p:grpSp>
        <p:nvGrpSpPr>
          <p:cNvPr id="316" name="Group 316"/>
          <p:cNvGrpSpPr/>
          <p:nvPr/>
        </p:nvGrpSpPr>
        <p:grpSpPr>
          <a:xfrm>
            <a:off x="10513553" y="2959813"/>
            <a:ext cx="2387307" cy="3833975"/>
            <a:chOff x="0" y="0"/>
            <a:chExt cx="2387305" cy="3833973"/>
          </a:xfrm>
        </p:grpSpPr>
        <p:sp>
          <p:nvSpPr>
            <p:cNvPr id="315" name="Shape 315"/>
            <p:cNvSpPr/>
            <p:nvPr/>
          </p:nvSpPr>
          <p:spPr>
            <a:xfrm>
              <a:off x="50800" y="50800"/>
              <a:ext cx="2285706" cy="37323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000"/>
              </a:lvl1pPr>
            </a:lstStyle>
            <a:p>
              <a:r>
                <a:t> Løsninger der skaber værdi  overgår til drift. </a:t>
              </a:r>
            </a:p>
          </p:txBody>
        </p:sp>
        <p:pic>
          <p:nvPicPr>
            <p:cNvPr id="314" name="Billede 313"/>
            <p:cNvPicPr>
              <a:picLocks/>
            </p:cNvPicPr>
            <p:nvPr/>
          </p:nvPicPr>
          <p:blipFill>
            <a:blip r:embed="rId4">
              <a:alphaModFix amt="71000"/>
              <a:extLst/>
            </a:blip>
            <a:stretch>
              <a:fillRect/>
            </a:stretch>
          </p:blipFill>
          <p:spPr>
            <a:xfrm>
              <a:off x="-1" y="-1"/>
              <a:ext cx="2387307" cy="3833975"/>
            </a:xfrm>
            <a:prstGeom prst="rect">
              <a:avLst/>
            </a:prstGeom>
            <a:effectLst/>
          </p:spPr>
        </p:pic>
      </p:grpSp>
      <p:pic>
        <p:nvPicPr>
          <p:cNvPr id="324" name="Billede 323"/>
          <p:cNvPicPr>
            <a:picLocks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549207" y="7570032"/>
            <a:ext cx="883454" cy="1501044"/>
          </a:xfrm>
          <a:prstGeom prst="rect">
            <a:avLst/>
          </a:prstGeom>
        </p:spPr>
      </p:pic>
      <p:pic>
        <p:nvPicPr>
          <p:cNvPr id="326" name="Billede 325"/>
          <p:cNvPicPr>
            <a:picLocks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902351" y="1735717"/>
            <a:ext cx="1209954" cy="1508873"/>
          </a:xfrm>
          <a:prstGeom prst="rect">
            <a:avLst/>
          </a:prstGeom>
        </p:spPr>
      </p:pic>
      <p:pic>
        <p:nvPicPr>
          <p:cNvPr id="328" name="Billede 327"/>
          <p:cNvPicPr>
            <a:picLocks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6443474" y="7246322"/>
            <a:ext cx="883453" cy="1501044"/>
          </a:xfrm>
          <a:prstGeom prst="rect">
            <a:avLst/>
          </a:prstGeom>
        </p:spPr>
      </p:pic>
      <p:pic>
        <p:nvPicPr>
          <p:cNvPr id="330" name="Billede 329"/>
          <p:cNvPicPr>
            <a:picLocks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9035021" y="1533591"/>
            <a:ext cx="1209954" cy="1508873"/>
          </a:xfrm>
          <a:prstGeom prst="rect">
            <a:avLst/>
          </a:prstGeom>
        </p:spPr>
      </p:pic>
      <p:sp>
        <p:nvSpPr>
          <p:cNvPr id="321" name="Shape 321"/>
          <p:cNvSpPr/>
          <p:nvPr/>
        </p:nvSpPr>
        <p:spPr>
          <a:xfrm>
            <a:off x="2824502" y="7770814"/>
            <a:ext cx="2374605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/>
            </a:pPr>
            <a:r>
              <a:t>Involver   </a:t>
            </a:r>
          </a:p>
          <a:p>
            <a:pPr>
              <a:defRPr sz="4200"/>
            </a:pPr>
            <a:r>
              <a:t> </a:t>
            </a:r>
            <a:r>
              <a:rPr sz="3000"/>
              <a:t>i udvikling</a:t>
            </a:r>
          </a:p>
        </p:txBody>
      </p:sp>
      <p:sp>
        <p:nvSpPr>
          <p:cNvPr id="322" name="Shape 322"/>
          <p:cNvSpPr/>
          <p:nvPr/>
        </p:nvSpPr>
        <p:spPr>
          <a:xfrm>
            <a:off x="5138918" y="9158280"/>
            <a:ext cx="2876043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/>
            </a:lvl1pPr>
          </a:lstStyle>
          <a:p>
            <a:r>
              <a:t>Strategisk procesdesign</a:t>
            </a:r>
          </a:p>
        </p:txBody>
      </p:sp>
      <p:sp>
        <p:nvSpPr>
          <p:cNvPr id="323" name="Shape 323"/>
          <p:cNvSpPr/>
          <p:nvPr/>
        </p:nvSpPr>
        <p:spPr>
          <a:xfrm>
            <a:off x="1905863" y="190093"/>
            <a:ext cx="9485390" cy="2667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/>
            </a:lvl1pPr>
          </a:lstStyle>
          <a:p>
            <a:r>
              <a:t>Må deles med angivelse af kilden: Bo Vestergaard (2013): Fair proces: fra upopulære forandringer til medarbejdere, der udvikler løsninger. </a:t>
            </a: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1" grpId="1" animBg="1" advAuto="0"/>
      <p:bldP spid="304" grpId="2" animBg="1" advAuto="0"/>
      <p:bldP spid="308" grpId="3" animBg="1" advAuto="0"/>
      <p:bldP spid="312" grpId="4" animBg="1" advAuto="0"/>
      <p:bldP spid="316" grpId="5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Billede 233"/>
          <p:cNvPicPr>
            <a:picLocks/>
          </p:cNvPicPr>
          <p:nvPr/>
        </p:nvPicPr>
        <p:blipFill>
          <a:blip r:embed="rId2">
            <a:alphaModFix amt="71000"/>
            <a:extLst/>
          </a:blip>
          <a:stretch>
            <a:fillRect/>
          </a:stretch>
        </p:blipFill>
        <p:spPr>
          <a:xfrm>
            <a:off x="1377753" y="1885303"/>
            <a:ext cx="3326210" cy="3687194"/>
          </a:xfrm>
          <a:prstGeom prst="rect">
            <a:avLst/>
          </a:prstGeom>
        </p:spPr>
      </p:pic>
      <p:sp>
        <p:nvSpPr>
          <p:cNvPr id="236" name="Shape 236"/>
          <p:cNvSpPr/>
          <p:nvPr/>
        </p:nvSpPr>
        <p:spPr>
          <a:xfrm>
            <a:off x="1798240" y="2709495"/>
            <a:ext cx="2620840" cy="450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8575" tIns="28575" rIns="28575" bIns="28575" anchor="ctr">
            <a:spAutoFit/>
          </a:bodyPr>
          <a:lstStyle>
            <a:lvl1pPr>
              <a:defRPr sz="26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Hvad skete der?</a:t>
            </a:r>
          </a:p>
        </p:txBody>
      </p:sp>
      <p:pic>
        <p:nvPicPr>
          <p:cNvPr id="237" name="Billede 236"/>
          <p:cNvPicPr>
            <a:picLocks/>
          </p:cNvPicPr>
          <p:nvPr/>
        </p:nvPicPr>
        <p:blipFill>
          <a:blip r:embed="rId3">
            <a:alphaModFix amt="71000"/>
            <a:extLst/>
          </a:blip>
          <a:stretch>
            <a:fillRect/>
          </a:stretch>
        </p:blipFill>
        <p:spPr>
          <a:xfrm>
            <a:off x="573417" y="6651629"/>
            <a:ext cx="11645082" cy="1020144"/>
          </a:xfrm>
          <a:prstGeom prst="rect">
            <a:avLst/>
          </a:prstGeom>
        </p:spPr>
      </p:pic>
      <p:sp>
        <p:nvSpPr>
          <p:cNvPr id="239" name="Shape 239"/>
          <p:cNvSpPr/>
          <p:nvPr/>
        </p:nvSpPr>
        <p:spPr>
          <a:xfrm>
            <a:off x="3809646" y="6936275"/>
            <a:ext cx="2540708" cy="450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8575" tIns="28575" rIns="28575" bIns="28575" anchor="ctr">
            <a:spAutoFit/>
          </a:bodyPr>
          <a:lstStyle>
            <a:lvl1pPr>
              <a:defRPr sz="26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Tid: 15 minutter</a:t>
            </a:r>
          </a:p>
        </p:txBody>
      </p:sp>
      <p:sp>
        <p:nvSpPr>
          <p:cNvPr id="240" name="Shape 240"/>
          <p:cNvSpPr/>
          <p:nvPr/>
        </p:nvSpPr>
        <p:spPr>
          <a:xfrm>
            <a:off x="4293444" y="925501"/>
            <a:ext cx="4709422" cy="550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8575" tIns="28575" rIns="28575" bIns="28575" anchor="ctr">
            <a:spAutoFit/>
          </a:bodyPr>
          <a:lstStyle>
            <a:lvl1pPr>
              <a:defRPr sz="32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da-DK" dirty="0" err="1" smtClean="0"/>
              <a:t>Debrief</a:t>
            </a:r>
            <a:r>
              <a:rPr lang="da-DK" dirty="0" smtClean="0"/>
              <a:t>: </a:t>
            </a:r>
            <a:r>
              <a:rPr dirty="0" smtClean="0"/>
              <a:t>Det </a:t>
            </a:r>
            <a:r>
              <a:rPr dirty="0"/>
              <a:t>korte møde</a:t>
            </a:r>
          </a:p>
        </p:txBody>
      </p:sp>
      <p:grpSp>
        <p:nvGrpSpPr>
          <p:cNvPr id="243" name="Group 243"/>
          <p:cNvGrpSpPr/>
          <p:nvPr/>
        </p:nvGrpSpPr>
        <p:grpSpPr>
          <a:xfrm>
            <a:off x="2351640" y="7902575"/>
            <a:ext cx="6281624" cy="514350"/>
            <a:chOff x="0" y="0"/>
            <a:chExt cx="6281623" cy="514350"/>
          </a:xfrm>
        </p:grpSpPr>
        <p:sp>
          <p:nvSpPr>
            <p:cNvPr id="242" name="Shape 242"/>
            <p:cNvSpPr/>
            <p:nvPr/>
          </p:nvSpPr>
          <p:spPr>
            <a:xfrm>
              <a:off x="6350" y="6350"/>
              <a:ext cx="6268924" cy="5016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8575" tIns="28575" rIns="28575" bIns="28575" numCol="1" anchor="ctr">
              <a:spAutoFit/>
            </a:bodyPr>
            <a:lstStyle>
              <a:lvl1pPr>
                <a:defRPr sz="2800"/>
              </a:lvl1pPr>
            </a:lstStyle>
            <a:p>
              <a:r>
                <a:t>Hold mødet kort=stram struktur+stå op</a:t>
              </a:r>
            </a:p>
          </p:txBody>
        </p:sp>
        <p:pic>
          <p:nvPicPr>
            <p:cNvPr id="241" name="Billede 240"/>
            <p:cNvPicPr>
              <a:picLocks/>
            </p:cNvPicPr>
            <p:nvPr/>
          </p:nvPicPr>
          <p:blipFill>
            <a:blip r:embed="rId4">
              <a:alphaModFix amt="71000"/>
              <a:extLst/>
            </a:blip>
            <a:stretch>
              <a:fillRect/>
            </a:stretch>
          </p:blipFill>
          <p:spPr>
            <a:xfrm>
              <a:off x="0" y="0"/>
              <a:ext cx="6281624" cy="514351"/>
            </a:xfrm>
            <a:prstGeom prst="rect">
              <a:avLst/>
            </a:prstGeom>
            <a:effectLst/>
          </p:spPr>
        </p:pic>
      </p:grpSp>
      <p:pic>
        <p:nvPicPr>
          <p:cNvPr id="244" name="Billede 243"/>
          <p:cNvPicPr>
            <a:picLocks/>
          </p:cNvPicPr>
          <p:nvPr/>
        </p:nvPicPr>
        <p:blipFill>
          <a:blip r:embed="rId5">
            <a:alphaModFix amt="71000"/>
            <a:extLst/>
          </a:blip>
          <a:stretch>
            <a:fillRect/>
          </a:stretch>
        </p:blipFill>
        <p:spPr>
          <a:xfrm>
            <a:off x="7919343" y="1827708"/>
            <a:ext cx="3275744" cy="4053840"/>
          </a:xfrm>
          <a:prstGeom prst="rect">
            <a:avLst/>
          </a:prstGeom>
        </p:spPr>
      </p:pic>
      <p:pic>
        <p:nvPicPr>
          <p:cNvPr id="246" name="Billede 245"/>
          <p:cNvPicPr>
            <a:picLocks/>
          </p:cNvPicPr>
          <p:nvPr/>
        </p:nvPicPr>
        <p:blipFill>
          <a:blip r:embed="rId6">
            <a:alphaModFix amt="71000"/>
            <a:extLst/>
          </a:blip>
          <a:stretch>
            <a:fillRect/>
          </a:stretch>
        </p:blipFill>
        <p:spPr>
          <a:xfrm>
            <a:off x="4839295" y="2071948"/>
            <a:ext cx="3326210" cy="3978185"/>
          </a:xfrm>
          <a:prstGeom prst="rect">
            <a:avLst/>
          </a:prstGeom>
        </p:spPr>
      </p:pic>
      <p:sp>
        <p:nvSpPr>
          <p:cNvPr id="248" name="Shape 248"/>
          <p:cNvSpPr/>
          <p:nvPr/>
        </p:nvSpPr>
        <p:spPr>
          <a:xfrm>
            <a:off x="5063963" y="2327275"/>
            <a:ext cx="2876874" cy="16319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8575" tIns="28575" rIns="28575" bIns="28575" anchor="ctr">
            <a:spAutoFit/>
          </a:bodyPr>
          <a:lstStyle/>
          <a:p>
            <a:pPr>
              <a:defRPr sz="2600" b="1">
                <a:latin typeface="Helvetica"/>
                <a:ea typeface="Helvetica"/>
                <a:cs typeface="Helvetica"/>
                <a:sym typeface="Helvetica"/>
              </a:defRPr>
            </a:pPr>
            <a:r>
              <a:t>Hvordan giver </a:t>
            </a:r>
          </a:p>
          <a:p>
            <a:pPr>
              <a:defRPr sz="2600" b="1">
                <a:latin typeface="Helvetica"/>
                <a:ea typeface="Helvetica"/>
                <a:cs typeface="Helvetica"/>
                <a:sym typeface="Helvetica"/>
              </a:defRPr>
            </a:pPr>
            <a:r>
              <a:t>det mening at gå </a:t>
            </a:r>
          </a:p>
          <a:p>
            <a:pPr>
              <a:defRPr sz="2600" b="1">
                <a:latin typeface="Helvetica"/>
                <a:ea typeface="Helvetica"/>
                <a:cs typeface="Helvetica"/>
                <a:sym typeface="Helvetica"/>
              </a:defRPr>
            </a:pPr>
            <a:r>
              <a:t>videre</a:t>
            </a:r>
          </a:p>
          <a:p>
            <a:pPr>
              <a:defRPr sz="2600" b="1">
                <a:latin typeface="Helvetica"/>
                <a:ea typeface="Helvetica"/>
                <a:cs typeface="Helvetica"/>
                <a:sym typeface="Helvetica"/>
              </a:defRPr>
            </a:pPr>
            <a:r>
              <a:t> herfra?</a:t>
            </a:r>
          </a:p>
        </p:txBody>
      </p:sp>
      <p:grpSp>
        <p:nvGrpSpPr>
          <p:cNvPr id="251" name="Group 251"/>
          <p:cNvGrpSpPr/>
          <p:nvPr/>
        </p:nvGrpSpPr>
        <p:grpSpPr>
          <a:xfrm>
            <a:off x="621493" y="4214945"/>
            <a:ext cx="2081267" cy="2506031"/>
            <a:chOff x="0" y="0"/>
            <a:chExt cx="2081265" cy="2506029"/>
          </a:xfrm>
        </p:grpSpPr>
        <p:sp>
          <p:nvSpPr>
            <p:cNvPr id="250" name="Shape 250"/>
            <p:cNvSpPr/>
            <p:nvPr/>
          </p:nvSpPr>
          <p:spPr>
            <a:xfrm>
              <a:off x="50800" y="50800"/>
              <a:ext cx="1979666" cy="24044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600" b="1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Sæt kontekst</a:t>
              </a:r>
            </a:p>
            <a:p>
              <a:pPr>
                <a:defRPr sz="1600" b="1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(Formål, form og længe på møde)</a:t>
              </a:r>
            </a:p>
          </p:txBody>
        </p:sp>
        <p:pic>
          <p:nvPicPr>
            <p:cNvPr id="249" name="Billede 248"/>
            <p:cNvPicPr>
              <a:picLocks/>
            </p:cNvPicPr>
            <p:nvPr/>
          </p:nvPicPr>
          <p:blipFill>
            <a:blip r:embed="rId7">
              <a:alphaModFix amt="71000"/>
              <a:extLst/>
            </a:blip>
            <a:stretch>
              <a:fillRect/>
            </a:stretch>
          </p:blipFill>
          <p:spPr>
            <a:xfrm>
              <a:off x="-1" y="0"/>
              <a:ext cx="2081267" cy="2506030"/>
            </a:xfrm>
            <a:prstGeom prst="rect">
              <a:avLst/>
            </a:prstGeom>
            <a:effectLst/>
          </p:spPr>
        </p:pic>
      </p:grpSp>
      <p:sp>
        <p:nvSpPr>
          <p:cNvPr id="252" name="Shape 252"/>
          <p:cNvSpPr/>
          <p:nvPr/>
        </p:nvSpPr>
        <p:spPr>
          <a:xfrm>
            <a:off x="8510432" y="2753945"/>
            <a:ext cx="2638736" cy="844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8575" tIns="28575" rIns="28575" bIns="28575" anchor="ctr">
            <a:spAutoFit/>
          </a:bodyPr>
          <a:lstStyle/>
          <a:p>
            <a:pPr>
              <a:defRPr sz="2600" b="1">
                <a:latin typeface="Helvetica"/>
                <a:ea typeface="Helvetica"/>
                <a:cs typeface="Helvetica"/>
                <a:sym typeface="Helvetica"/>
              </a:defRPr>
            </a:pPr>
            <a:r>
              <a:t>Hvem gør hvad </a:t>
            </a:r>
          </a:p>
          <a:p>
            <a:pPr>
              <a:defRPr sz="2600" b="1">
                <a:latin typeface="Helvetica"/>
                <a:ea typeface="Helvetica"/>
                <a:cs typeface="Helvetica"/>
                <a:sym typeface="Helvetica"/>
              </a:defRPr>
            </a:pPr>
            <a:r>
              <a:t>hvornår?</a:t>
            </a:r>
          </a:p>
        </p:txBody>
      </p:sp>
      <p:grpSp>
        <p:nvGrpSpPr>
          <p:cNvPr id="255" name="Group 255"/>
          <p:cNvGrpSpPr/>
          <p:nvPr/>
        </p:nvGrpSpPr>
        <p:grpSpPr>
          <a:xfrm>
            <a:off x="8928867" y="4214945"/>
            <a:ext cx="2081266" cy="2506031"/>
            <a:chOff x="0" y="0"/>
            <a:chExt cx="2081265" cy="2506029"/>
          </a:xfrm>
        </p:grpSpPr>
        <p:sp>
          <p:nvSpPr>
            <p:cNvPr id="254" name="Shape 254"/>
            <p:cNvSpPr/>
            <p:nvPr/>
          </p:nvSpPr>
          <p:spPr>
            <a:xfrm>
              <a:off x="50800" y="50800"/>
              <a:ext cx="1979666" cy="24044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600" b="1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Feed forward</a:t>
              </a:r>
            </a:p>
            <a:p>
              <a:pPr>
                <a:defRPr sz="1600" b="1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(Hvad kommer nu til at lade sig gøre? Tydelige tegn vi skal se efter)</a:t>
              </a:r>
            </a:p>
          </p:txBody>
        </p:sp>
        <p:pic>
          <p:nvPicPr>
            <p:cNvPr id="253" name="Billede 252"/>
            <p:cNvPicPr>
              <a:picLocks/>
            </p:cNvPicPr>
            <p:nvPr/>
          </p:nvPicPr>
          <p:blipFill>
            <a:blip r:embed="rId7">
              <a:alphaModFix amt="71000"/>
              <a:extLst/>
            </a:blip>
            <a:stretch>
              <a:fillRect/>
            </a:stretch>
          </p:blipFill>
          <p:spPr>
            <a:xfrm>
              <a:off x="-1" y="0"/>
              <a:ext cx="2081267" cy="2506030"/>
            </a:xfrm>
            <a:prstGeom prst="rect">
              <a:avLst/>
            </a:prstGeom>
            <a:effectLst/>
          </p:spPr>
        </p:pic>
      </p:grpSp>
      <p:sp>
        <p:nvSpPr>
          <p:cNvPr id="256" name="Shape 256"/>
          <p:cNvSpPr/>
          <p:nvPr/>
        </p:nvSpPr>
        <p:spPr>
          <a:xfrm>
            <a:off x="481428" y="8546127"/>
            <a:ext cx="11829060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defRPr sz="1400">
                <a:solidFill>
                  <a:srgbClr val="DCDEE0"/>
                </a:solidFill>
                <a:uFill>
                  <a:solidFill>
                    <a:srgbClr val="888888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Forskningen bag: Scott Tannenbaum and Christopher Cerasol.</a:t>
            </a:r>
            <a:r>
              <a:rPr b="1" i="1"/>
              <a:t> </a:t>
            </a:r>
            <a:r>
              <a:rPr b="1"/>
              <a:t>Do Team and Individual Debriefs Enhance Performance? A Meta-Analysis</a:t>
            </a:r>
            <a:r>
              <a:rPr b="1" i="1"/>
              <a:t>. </a:t>
            </a:r>
            <a:r>
              <a:t>Human factors. The Journal of the Human factors and ergonomics Society. June. 2013. </a:t>
            </a:r>
          </a:p>
          <a:p>
            <a:pPr algn="l" defTabSz="457200">
              <a:defRPr sz="1400">
                <a:solidFill>
                  <a:srgbClr val="DCDEE0"/>
                </a:solidFill>
                <a:uFill>
                  <a:solidFill>
                    <a:srgbClr val="888888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Amabile and Kramer (2012):</a:t>
            </a:r>
            <a:r>
              <a:rPr b="1"/>
              <a:t> The Progress Principle</a:t>
            </a:r>
            <a:r>
              <a:t>. Harvard Business Press</a:t>
            </a:r>
          </a:p>
        </p:txBody>
      </p:sp>
      <p:sp>
        <p:nvSpPr>
          <p:cNvPr id="257" name="Shape 257"/>
          <p:cNvSpPr/>
          <p:nvPr/>
        </p:nvSpPr>
        <p:spPr>
          <a:xfrm>
            <a:off x="1905863" y="190093"/>
            <a:ext cx="9485390" cy="2667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/>
            </a:lvl1pPr>
          </a:lstStyle>
          <a:p>
            <a:r>
              <a:t>Må deles med angivelse af kilden: Bo Vestergaard (2013): Fair proces: fra upopulære forandringer til medarbejdere, der udvikler løsninger. </a:t>
            </a:r>
          </a:p>
        </p:txBody>
      </p:sp>
    </p:spTree>
    <p:extLst>
      <p:ext uri="{BB962C8B-B14F-4D97-AF65-F5344CB8AC3E}">
        <p14:creationId xmlns:p14="http://schemas.microsoft.com/office/powerpoint/2010/main" val="3891613792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" name="IMG_0272.jp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t="21482" b="21482"/>
          <a:stretch>
            <a:fillRect/>
          </a:stretch>
        </p:blipFill>
        <p:spPr>
          <a:xfrm>
            <a:off x="5193441" y="5488516"/>
            <a:ext cx="2069799" cy="1552992"/>
          </a:xfrm>
          <a:prstGeom prst="rect">
            <a:avLst/>
          </a:prstGeom>
        </p:spPr>
      </p:pic>
      <p:sp>
        <p:nvSpPr>
          <p:cNvPr id="361" name="Shape 361"/>
          <p:cNvSpPr/>
          <p:nvPr/>
        </p:nvSpPr>
        <p:spPr>
          <a:xfrm>
            <a:off x="1364897" y="764116"/>
            <a:ext cx="10025237" cy="173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Connect med mig på Linkedin eller </a:t>
            </a:r>
            <a:r>
              <a:rPr u="sng">
                <a:hlinkClick r:id="rId3"/>
              </a:rPr>
              <a:t>www.fairproces.dk</a:t>
            </a:r>
            <a:r>
              <a:t> </a:t>
            </a:r>
            <a:r>
              <a:rPr sz="3000"/>
              <a:t>(</a:t>
            </a:r>
            <a:r>
              <a:rPr sz="3000">
                <a:solidFill>
                  <a:schemeClr val="accent4">
                    <a:hueOff val="102361"/>
                    <a:satOff val="14118"/>
                    <a:lumOff val="10675"/>
                  </a:schemeClr>
                </a:solidFill>
              </a:rPr>
              <a:t>mailliste</a:t>
            </a:r>
            <a:r>
              <a:t>) og få updates med artikler, slides og værktøjer</a:t>
            </a:r>
          </a:p>
        </p:txBody>
      </p:sp>
      <p:sp>
        <p:nvSpPr>
          <p:cNvPr id="362" name="Shape 362"/>
          <p:cNvSpPr/>
          <p:nvPr/>
        </p:nvSpPr>
        <p:spPr>
          <a:xfrm>
            <a:off x="3778905" y="7211636"/>
            <a:ext cx="4898777" cy="2149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1900">
                <a:solidFill>
                  <a:srgbClr val="000000"/>
                </a:solidFill>
              </a:defRPr>
            </a:pPr>
            <a:r>
              <a:rPr dirty="0"/>
              <a:t>Bo Vestergaard</a:t>
            </a:r>
          </a:p>
          <a:p>
            <a:pPr>
              <a:defRPr sz="1900">
                <a:solidFill>
                  <a:srgbClr val="000000"/>
                </a:solidFill>
              </a:defRPr>
            </a:pPr>
            <a:r>
              <a:rPr dirty="0" smtClean="0"/>
              <a:t>Konsulent.</a:t>
            </a:r>
            <a:r>
              <a:rPr lang="da-DK" dirty="0" smtClean="0"/>
              <a:t> Aktionsforsker. Forfatter</a:t>
            </a:r>
            <a:r>
              <a:rPr dirty="0" smtClean="0"/>
              <a:t> </a:t>
            </a:r>
            <a:endParaRPr dirty="0"/>
          </a:p>
          <a:p>
            <a:pPr>
              <a:defRPr sz="1900">
                <a:solidFill>
                  <a:srgbClr val="000000"/>
                </a:solidFill>
              </a:defRPr>
            </a:pPr>
            <a:r>
              <a:rPr dirty="0"/>
              <a:t>Partner i Relational Coordination </a:t>
            </a:r>
          </a:p>
          <a:p>
            <a:pPr>
              <a:defRPr sz="1900">
                <a:solidFill>
                  <a:srgbClr val="000000"/>
                </a:solidFill>
              </a:defRPr>
            </a:pPr>
            <a:r>
              <a:rPr dirty="0"/>
              <a:t>Research Collaborative, Brandeis University</a:t>
            </a:r>
          </a:p>
          <a:p>
            <a:pPr>
              <a:defRPr sz="1900">
                <a:solidFill>
                  <a:srgbClr val="000000"/>
                </a:solidFill>
              </a:defRPr>
            </a:pPr>
            <a:endParaRPr dirty="0"/>
          </a:p>
          <a:p>
            <a:pPr>
              <a:defRPr sz="1900">
                <a:solidFill>
                  <a:srgbClr val="000000"/>
                </a:solidFill>
              </a:defRPr>
            </a:pPr>
            <a:r>
              <a:rPr lang="da-DK" u="sng" dirty="0" smtClean="0">
                <a:hlinkClick r:id="rId4"/>
              </a:rPr>
              <a:t>www.</a:t>
            </a:r>
            <a:r>
              <a:rPr u="sng" dirty="0" smtClean="0">
                <a:hlinkClick r:id="rId4"/>
              </a:rPr>
              <a:t>fairproces.dk</a:t>
            </a:r>
            <a:endParaRPr u="sng" dirty="0">
              <a:hlinkClick r:id="rId4"/>
            </a:endParaRPr>
          </a:p>
          <a:p>
            <a:pPr>
              <a:defRPr sz="1900">
                <a:solidFill>
                  <a:srgbClr val="000000"/>
                </a:solidFill>
              </a:defRPr>
            </a:pPr>
            <a:r>
              <a:rPr u="sng" dirty="0" smtClean="0">
                <a:hlinkClick r:id="rId5"/>
              </a:rPr>
              <a:t>fairproces</a:t>
            </a:r>
            <a:r>
              <a:rPr u="sng" dirty="0">
                <a:hlinkClick r:id="rId5"/>
              </a:rPr>
              <a:t>@fairproces.dk</a:t>
            </a:r>
            <a:r>
              <a:rPr dirty="0"/>
              <a:t> </a:t>
            </a:r>
          </a:p>
        </p:txBody>
      </p:sp>
      <p:sp>
        <p:nvSpPr>
          <p:cNvPr id="363" name="Shape 363"/>
          <p:cNvSpPr/>
          <p:nvPr/>
        </p:nvSpPr>
        <p:spPr>
          <a:xfrm>
            <a:off x="1489782" y="3667972"/>
            <a:ext cx="10025236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Ny </a:t>
            </a:r>
            <a:r>
              <a:rPr dirty="0" smtClean="0"/>
              <a:t>bog: </a:t>
            </a:r>
            <a:r>
              <a:rPr dirty="0">
                <a:solidFill>
                  <a:schemeClr val="accent4"/>
                </a:solidFill>
              </a:rPr>
              <a:t>“Byg bro mellem siloerne”</a:t>
            </a:r>
          </a:p>
        </p:txBody>
      </p:sp>
      <p:pic>
        <p:nvPicPr>
          <p:cNvPr id="6" name="pasted-image.tiff" descr="pasted-image.tif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9016237" y="4476207"/>
            <a:ext cx="3891660" cy="50292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1060</Words>
  <Application>Microsoft Macintosh PowerPoint</Application>
  <PresentationFormat>Brugerdefineret</PresentationFormat>
  <Paragraphs>125</Paragraphs>
  <Slides>9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9</vt:i4>
      </vt:variant>
    </vt:vector>
  </HeadingPairs>
  <TitlesOfParts>
    <vt:vector size="10" baseType="lpstr">
      <vt:lpstr>Black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cp:lastModifiedBy>Bo Vestergaard</cp:lastModifiedBy>
  <cp:revision>6</cp:revision>
  <dcterms:modified xsi:type="dcterms:W3CDTF">2017-09-28T07:11:16Z</dcterms:modified>
</cp:coreProperties>
</file>