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3"/>
  </p:notes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97" r:id="rId10"/>
    <p:sldId id="373" r:id="rId11"/>
    <p:sldId id="269" r:id="rId12"/>
    <p:sldId id="265" r:id="rId13"/>
    <p:sldId id="266" r:id="rId14"/>
    <p:sldId id="270" r:id="rId15"/>
    <p:sldId id="271" r:id="rId16"/>
    <p:sldId id="272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8" r:id="rId27"/>
    <p:sldId id="299" r:id="rId28"/>
    <p:sldId id="300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29" r:id="rId43"/>
    <p:sldId id="330" r:id="rId44"/>
    <p:sldId id="331" r:id="rId45"/>
    <p:sldId id="332" r:id="rId46"/>
    <p:sldId id="333" r:id="rId47"/>
    <p:sldId id="334" r:id="rId48"/>
    <p:sldId id="335" r:id="rId49"/>
    <p:sldId id="336" r:id="rId50"/>
    <p:sldId id="337" r:id="rId51"/>
    <p:sldId id="338" r:id="rId52"/>
    <p:sldId id="339" r:id="rId53"/>
    <p:sldId id="340" r:id="rId54"/>
    <p:sldId id="341" r:id="rId55"/>
    <p:sldId id="342" r:id="rId56"/>
    <p:sldId id="343" r:id="rId57"/>
    <p:sldId id="344" r:id="rId58"/>
    <p:sldId id="345" r:id="rId59"/>
    <p:sldId id="346" r:id="rId60"/>
    <p:sldId id="347" r:id="rId61"/>
    <p:sldId id="348" r:id="rId62"/>
    <p:sldId id="349" r:id="rId63"/>
    <p:sldId id="350" r:id="rId64"/>
    <p:sldId id="351" r:id="rId65"/>
    <p:sldId id="352" r:id="rId66"/>
    <p:sldId id="353" r:id="rId67"/>
    <p:sldId id="354" r:id="rId68"/>
    <p:sldId id="355" r:id="rId69"/>
    <p:sldId id="356" r:id="rId70"/>
    <p:sldId id="357" r:id="rId71"/>
    <p:sldId id="372" r:id="rId7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 Vestergaard" initials="B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320" y="-12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notesMaster" Target="notesMasters/notesMaster1.xml"/><Relationship Id="rId74" Type="http://schemas.openxmlformats.org/officeDocument/2006/relationships/printerSettings" Target="printerSettings/printerSettings1.bin"/><Relationship Id="rId75" Type="http://schemas.openxmlformats.org/officeDocument/2006/relationships/commentAuthors" Target="commentAuthors.xml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17T06:36:31.884" idx="1">
    <p:pos x="3675" y="3103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943160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9" name="Shape 2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Vælg type af borgerforløb. Identificer faglige funktioner. Marker hvis de udenfor forvaltningen.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1" name="Shape 3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Vælg type af borgerforløb. Identificer faglige funktioner. Marker hvis de udenfor forvaltningen.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4" name="Shape 4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Vælg type af borgerforløb. Identificer faglige funktioner. Marker hvis de udenfor forvaltningen.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Shape 6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2" name="Shape 6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hape 7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6" name="Shape 7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Shape 7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7" name="Shape 7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Shape 124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5" name="Shape 12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Shape 12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9" name="Shape 12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Shape 13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5" name="Shape 13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led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2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led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led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led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led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n Hansen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–Jon Hansen</a:t>
            </a:r>
          </a:p>
        </p:txBody>
      </p:sp>
      <p:sp>
        <p:nvSpPr>
          <p:cNvPr id="94" name="“Skriv et citat her”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“Skriv et citat her”.</a:t>
            </a:r>
          </a:p>
        </p:txBody>
      </p:sp>
      <p:sp>
        <p:nvSpPr>
          <p:cNvPr id="9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led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Bjælke med grafik.ai" descr="Bjælke med grafik.ai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15533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U:\UCN_logo\act2learn\act2learn logo højrestillet\act2learn_ledelse-hr_500px_højrestillet.png" descr="U:\UCN_logo\act2learn\act2learn logo højrestillet\act2learn_ledelse-hr_500px_højrestille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4950" y="8712765"/>
            <a:ext cx="1583613" cy="834325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1734365" y="9120819"/>
            <a:ext cx="867264" cy="333249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457200">
              <a:defRPr sz="1400">
                <a:solidFill>
                  <a:srgbClr val="776F65"/>
                </a:solidFill>
                <a:uFill>
                  <a:solidFill>
                    <a:srgbClr val="776F65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Untertitel">
    <p:bg>
      <p:bgPr>
        <a:gradFill flip="none" rotWithShape="1">
          <a:gsLst>
            <a:gs pos="0">
              <a:srgbClr val="EDEDEB"/>
            </a:gs>
            <a:gs pos="100000">
              <a:srgbClr val="8D8D8D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2008" y="3195795"/>
            <a:ext cx="10898720" cy="598333"/>
          </a:xfrm>
          <a:prstGeom prst="rect">
            <a:avLst/>
          </a:prstGeom>
        </p:spPr>
      </p:pic>
      <p:sp>
        <p:nvSpPr>
          <p:cNvPr id="128" name="Titeltekst"/>
          <p:cNvSpPr txBox="1">
            <a:spLocks noGrp="1"/>
          </p:cNvSpPr>
          <p:nvPr>
            <p:ph type="title"/>
          </p:nvPr>
        </p:nvSpPr>
        <p:spPr>
          <a:xfrm>
            <a:off x="1270000" y="203200"/>
            <a:ext cx="10464800" cy="3302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8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Titeltekst</a:t>
            </a:r>
          </a:p>
        </p:txBody>
      </p:sp>
      <p:sp>
        <p:nvSpPr>
          <p:cNvPr id="129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270000" y="3594100"/>
            <a:ext cx="10464800" cy="11303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SzTx/>
              <a:buNone/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1pPr>
            <a:lvl2pPr marL="0" indent="0">
              <a:spcBef>
                <a:spcPts val="0"/>
              </a:spcBef>
              <a:buSzTx/>
              <a:buNone/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2pPr>
            <a:lvl3pPr marL="0" indent="0">
              <a:spcBef>
                <a:spcPts val="0"/>
              </a:spcBef>
              <a:buSzTx/>
              <a:buNone/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3pPr>
            <a:lvl4pPr marL="0" indent="0">
              <a:spcBef>
                <a:spcPts val="0"/>
              </a:spcBef>
              <a:buSzTx/>
              <a:buNone/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4pPr>
            <a:lvl5pPr marL="0" indent="0">
              <a:spcBef>
                <a:spcPts val="0"/>
              </a:spcBef>
              <a:buSzTx/>
              <a:buNone/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0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Billede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5" r:id="rId14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fairproces.d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irproces.dk" TargetMode="External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6.tif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irproces.dk" TargetMode="External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6.tif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irproces.dk" TargetMode="External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6.tif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1.png"/><Relationship Id="rId3" Type="http://schemas.openxmlformats.org/officeDocument/2006/relationships/image" Target="../media/image6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2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5.jpeg"/><Relationship Id="rId3" Type="http://schemas.openxmlformats.org/officeDocument/2006/relationships/image" Target="../media/image6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7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1.png"/><Relationship Id="rId3" Type="http://schemas.openxmlformats.org/officeDocument/2006/relationships/image" Target="../media/image62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2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4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6.jpeg"/><Relationship Id="rId3" Type="http://schemas.openxmlformats.org/officeDocument/2006/relationships/image" Target="../media/image66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5.png"/><Relationship Id="rId3" Type="http://schemas.openxmlformats.org/officeDocument/2006/relationships/image" Target="../media/image77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8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9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0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1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2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3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.png"/><Relationship Id="rId3" Type="http://schemas.openxmlformats.org/officeDocument/2006/relationships/comments" Target="../comments/commen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irproces.dk" TargetMode="External"/><Relationship Id="rId4" Type="http://schemas.openxmlformats.org/officeDocument/2006/relationships/hyperlink" Target="http://fairproces.dk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Byg bro mellem siloerne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Byg bro mellem siloerne!</a:t>
            </a:r>
          </a:p>
        </p:txBody>
      </p:sp>
      <p:sp>
        <p:nvSpPr>
          <p:cNvPr id="183" name="Ledelse af relationel koordination i teori og praksis…"/>
          <p:cNvSpPr txBox="1">
            <a:spLocks noGrp="1"/>
          </p:cNvSpPr>
          <p:nvPr>
            <p:ph type="body" sz="half" idx="1"/>
          </p:nvPr>
        </p:nvSpPr>
        <p:spPr>
          <a:xfrm>
            <a:off x="1270000" y="3594100"/>
            <a:ext cx="10464800" cy="3345990"/>
          </a:xfrm>
          <a:prstGeom prst="rect">
            <a:avLst/>
          </a:prstGeom>
        </p:spPr>
        <p:txBody>
          <a:bodyPr/>
          <a:lstStyle/>
          <a:p>
            <a:r>
              <a:t>Ledelse af relationel koordination i teori og praksis</a:t>
            </a:r>
          </a:p>
          <a:p>
            <a:r>
              <a:t>Baseret på erfaringer fra 2012-2016</a:t>
            </a:r>
          </a:p>
          <a:p>
            <a:endParaRPr/>
          </a:p>
          <a:p>
            <a:pPr algn="ctr">
              <a:defRPr sz="2000"/>
            </a:pPr>
            <a:r>
              <a:t>Bo Vestergaard. Konsulenthuset Fair proces &amp; Agora.as. </a:t>
            </a:r>
          </a:p>
          <a:p>
            <a:pPr algn="ctr">
              <a:defRPr sz="2000"/>
            </a:pPr>
            <a:r>
              <a:t>Professionel partner i Relational Coordination Research Collaborative. Brandeis University</a:t>
            </a:r>
          </a:p>
          <a:p>
            <a:pPr>
              <a:defRPr sz="2000"/>
            </a:pPr>
            <a:endParaRPr/>
          </a:p>
          <a:p>
            <a:pPr algn="ctr">
              <a:defRPr sz="2000"/>
            </a:pPr>
            <a:r>
              <a:rPr u="sng">
                <a:hlinkClick r:id="rId2"/>
              </a:rPr>
              <a:t>www.fairproces.dk</a:t>
            </a:r>
            <a:r>
              <a:t> -fairproces@fairproces.dk</a:t>
            </a:r>
          </a:p>
          <a:p>
            <a:endParaRPr/>
          </a:p>
        </p:txBody>
      </p:sp>
      <p:sp>
        <p:nvSpPr>
          <p:cNvPr id="184" name="Øg kvaliteten! Hjælp flere! Spar penge! Styrk arbejdsglæden!"/>
          <p:cNvSpPr txBox="1"/>
          <p:nvPr/>
        </p:nvSpPr>
        <p:spPr>
          <a:xfrm>
            <a:off x="1243905" y="1677655"/>
            <a:ext cx="11260990" cy="1181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1pPr>
          </a:lstStyle>
          <a:p>
            <a:r>
              <a:t>Øg kvaliteten! Hjælp flere! Spar penge! Styrk arbejdsglæden!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A8271BA3-8CB7-44F6-A8ED-B6004B211D81-L0-001.jpeg" descr="A8271BA3-8CB7-44F6-A8ED-B6004B211D81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5902" y="0"/>
            <a:ext cx="7032996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8731" y="0"/>
            <a:ext cx="7547338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8731" y="0"/>
            <a:ext cx="7547338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A8271BA3-8CB7-44F6-A8ED-B6004B211D81-L0-001.jpeg" descr="A8271BA3-8CB7-44F6-A8ED-B6004B211D81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27" y="4188375"/>
            <a:ext cx="3473346" cy="4816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2FFAECB7-C6A4-419C-A897-37BB4897395D-L0-001.jpeg" descr="2FFAECB7-C6A4-419C-A897-37BB4897395D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1584" y="206743"/>
            <a:ext cx="3058631" cy="3906569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Bo Vestergaard…"/>
          <p:cNvSpPr txBox="1"/>
          <p:nvPr/>
        </p:nvSpPr>
        <p:spPr>
          <a:xfrm rot="19708861">
            <a:off x="9226795" y="7264138"/>
            <a:ext cx="3798416" cy="185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900"/>
            </a:pPr>
            <a:r>
              <a:t>Bo Vestergaard</a:t>
            </a:r>
          </a:p>
          <a:p>
            <a:pPr>
              <a:defRPr sz="1900"/>
            </a:pPr>
            <a:r>
              <a:t>Selvstændig konsulent i Fair Proces og Agora</a:t>
            </a:r>
          </a:p>
          <a:p>
            <a:pPr>
              <a:defRPr sz="1900"/>
            </a:pPr>
            <a:r>
              <a:t>Partner i Relational Coordination </a:t>
            </a:r>
          </a:p>
          <a:p>
            <a:pPr>
              <a:defRPr sz="1900"/>
            </a:pPr>
            <a:r>
              <a:t>Research Collaborative, Brandeis University</a:t>
            </a:r>
          </a:p>
        </p:txBody>
      </p:sp>
      <p:sp>
        <p:nvSpPr>
          <p:cNvPr id="209" name="Uddrag bragt i..."/>
          <p:cNvSpPr txBox="1"/>
          <p:nvPr/>
        </p:nvSpPr>
        <p:spPr>
          <a:xfrm>
            <a:off x="-132438" y="8124962"/>
            <a:ext cx="37466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Uddrag bragt i... </a:t>
            </a:r>
          </a:p>
        </p:txBody>
      </p:sp>
      <p:pic>
        <p:nvPicPr>
          <p:cNvPr id="210" name="image15.png" descr="image1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197" y="8754135"/>
            <a:ext cx="1705292" cy="930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G_0272.jpg" descr="IMG_027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1482" b="21482"/>
          <a:stretch>
            <a:fillRect/>
          </a:stretch>
        </p:blipFill>
        <p:spPr>
          <a:xfrm>
            <a:off x="5193441" y="5488516"/>
            <a:ext cx="2069799" cy="1552992"/>
          </a:xfrm>
          <a:prstGeom prst="rect">
            <a:avLst/>
          </a:prstGeom>
        </p:spPr>
      </p:pic>
      <p:sp>
        <p:nvSpPr>
          <p:cNvPr id="191" name="Connect med mig på Linkedin eller www.fairproces.dk (mailliste) og få updates med artikler, slides og værktøjer"/>
          <p:cNvSpPr txBox="1"/>
          <p:nvPr/>
        </p:nvSpPr>
        <p:spPr>
          <a:xfrm>
            <a:off x="1364897" y="764116"/>
            <a:ext cx="10025237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Connect med mig på Linkedin eller </a:t>
            </a:r>
            <a:r>
              <a:rPr u="sng">
                <a:hlinkClick r:id="rId3"/>
              </a:rPr>
              <a:t>www.fairproces.dk</a:t>
            </a:r>
            <a:r>
              <a:t> </a:t>
            </a:r>
            <a:r>
              <a:rPr sz="3000"/>
              <a:t>(</a:t>
            </a:r>
            <a:r>
              <a:rPr sz="3000">
                <a:solidFill>
                  <a:srgbClr val="E8A433"/>
                </a:solidFill>
              </a:rPr>
              <a:t>mailliste</a:t>
            </a:r>
            <a:r>
              <a:t>) og få updates med artikler, slides og værktøjer</a:t>
            </a:r>
          </a:p>
        </p:txBody>
      </p:sp>
      <p:sp>
        <p:nvSpPr>
          <p:cNvPr id="192" name="Bo Vestergaard…"/>
          <p:cNvSpPr txBox="1"/>
          <p:nvPr/>
        </p:nvSpPr>
        <p:spPr>
          <a:xfrm>
            <a:off x="3766347" y="7067089"/>
            <a:ext cx="492389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900"/>
            </a:pPr>
            <a:r>
              <a:t>Bo Vestergaard</a:t>
            </a:r>
          </a:p>
          <a:p>
            <a:pPr>
              <a:defRPr sz="1900"/>
            </a:pPr>
            <a:r>
              <a:t>Konsulent. </a:t>
            </a:r>
          </a:p>
          <a:p>
            <a:pPr>
              <a:defRPr sz="1900"/>
            </a:pPr>
            <a:r>
              <a:t>Partner i Relational Coordination </a:t>
            </a:r>
          </a:p>
          <a:p>
            <a:pPr>
              <a:defRPr sz="1900"/>
            </a:pPr>
            <a:r>
              <a:t>Research Collaborative, Brandeis University</a:t>
            </a:r>
          </a:p>
          <a:p>
            <a:pPr>
              <a:defRPr sz="1900"/>
            </a:pPr>
            <a:endParaRPr/>
          </a:p>
          <a:p>
            <a:pPr>
              <a:defRPr sz="1900"/>
            </a:pPr>
            <a:r>
              <a:rPr u="sng">
                <a:hlinkClick r:id="rId4"/>
              </a:rPr>
              <a:t>fairproces.dk</a:t>
            </a:r>
          </a:p>
          <a:p>
            <a:pPr>
              <a:defRPr sz="1900"/>
            </a:pPr>
            <a:r>
              <a:t>www.agora.as</a:t>
            </a:r>
          </a:p>
          <a:p>
            <a:pPr>
              <a:defRPr sz="1900"/>
            </a:pPr>
            <a:r>
              <a:rPr u="sng">
                <a:hlinkClick r:id="rId5"/>
              </a:rPr>
              <a:t>fairproces@fairproces.dk</a:t>
            </a:r>
            <a:r>
              <a:t> </a:t>
            </a:r>
          </a:p>
        </p:txBody>
      </p:sp>
      <p:sp>
        <p:nvSpPr>
          <p:cNvPr id="193" name="Ny bog: “Byg bro mellem siloerne”"/>
          <p:cNvSpPr txBox="1"/>
          <p:nvPr/>
        </p:nvSpPr>
        <p:spPr>
          <a:xfrm>
            <a:off x="1489782" y="3672416"/>
            <a:ext cx="1002523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Ny bog: </a:t>
            </a:r>
            <a:r>
              <a:rPr>
                <a:solidFill>
                  <a:srgbClr val="BC8027"/>
                </a:solidFill>
              </a:rPr>
              <a:t>“Byg bro mellem siloerne”</a:t>
            </a:r>
          </a:p>
        </p:txBody>
      </p:sp>
      <p:pic>
        <p:nvPicPr>
          <p:cNvPr id="194" name="pasted-image.tiff" descr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257695" y="4485861"/>
            <a:ext cx="3411443" cy="4408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1.png" descr="image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2812" y="4522328"/>
            <a:ext cx="3413255" cy="4335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14.png" descr="image14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68801" y="2921572"/>
            <a:ext cx="1671876" cy="158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15.png" descr="image15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91657" y="8684671"/>
            <a:ext cx="1705293" cy="930245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Best paper"/>
          <p:cNvSpPr txBox="1"/>
          <p:nvPr/>
        </p:nvSpPr>
        <p:spPr>
          <a:xfrm rot="19743713">
            <a:off x="-77096" y="2694237"/>
            <a:ext cx="24773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Best paper</a:t>
            </a:r>
          </a:p>
        </p:txBody>
      </p:sp>
      <p:sp>
        <p:nvSpPr>
          <p:cNvPr id="199" name="Uddrag bragt i..."/>
          <p:cNvSpPr txBox="1"/>
          <p:nvPr/>
        </p:nvSpPr>
        <p:spPr>
          <a:xfrm>
            <a:off x="66102" y="8159305"/>
            <a:ext cx="37466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Uddrag bragt i...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86063514-0A27-449E-BC97-DB896C0F790A-L0-001.png" descr="86063514-0A27-449E-BC97-DB896C0F790A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Hvorfor bygge bro mellem siloerne?"/>
          <p:cNvSpPr txBox="1"/>
          <p:nvPr/>
        </p:nvSpPr>
        <p:spPr>
          <a:xfrm>
            <a:off x="2719527" y="6134100"/>
            <a:ext cx="7565746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Hvorfor bygge bro mellem siloerne?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CE0FCDE9-00A1-4FF9-8727-D02A372562E4-L0-001.jpeg" descr="CE0FCDE9-00A1-4FF9-8727-D02A372562E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243" y="1442541"/>
            <a:ext cx="12519737" cy="67168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4D6756CC-379A-4F9C-9C3E-6C962DF04663-L0-001.jpeg" descr="4D6756CC-379A-4F9C-9C3E-6C962DF04663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7200" y="8204634"/>
            <a:ext cx="11020670" cy="1314544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Må deles med angivelse af kilden: Vestergaard (2016): Byg bro mellem siloerne"/>
          <p:cNvSpPr txBox="1"/>
          <p:nvPr/>
        </p:nvSpPr>
        <p:spPr>
          <a:xfrm>
            <a:off x="4320717" y="355887"/>
            <a:ext cx="4628770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solidFill>
                  <a:srgbClr val="A6AAA8"/>
                </a:solidFill>
              </a:defRPr>
            </a:lvl1pPr>
          </a:lstStyle>
          <a:p>
            <a:r>
              <a:t>Må deles med angivelse af kilden: Vestergaard (2016): Byg bro mellem siloerne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C996DB5E-0DFC-4A8C-97A1-067E0C19A72A-L0-001.png" descr="C996DB5E-0DFC-4A8C-97A1-067E0C19A72A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Må deles med angivelse af kilden: Vestergaard (2016): Byg bro mellem siloerne"/>
          <p:cNvSpPr txBox="1"/>
          <p:nvPr/>
        </p:nvSpPr>
        <p:spPr>
          <a:xfrm>
            <a:off x="4320717" y="355887"/>
            <a:ext cx="4628770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solidFill>
                  <a:srgbClr val="A6AAA8"/>
                </a:solidFill>
              </a:defRPr>
            </a:lvl1pPr>
          </a:lstStyle>
          <a:p>
            <a:r>
              <a:t>Må deles med angivelse af kilden: Vestergaard (2016): Byg bro mellem siloerne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6A54A7B6-8C28-44E4-A04D-95C72F30BA85-L0-001.png" descr="6A54A7B6-8C28-44E4-A04D-95C72F30BA85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845314"/>
      </p:ext>
    </p:extLst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37BA5A96-CF10-4874-938D-0BFF7C52FF57-L0-001.jpeg" descr="37BA5A96-CF10-4874-938D-0BFF7C52FF57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004782"/>
            <a:ext cx="13004801" cy="6601322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Må deles med angivelse af kilden: Vestergaard (2016): Byg bro mellem siloerne"/>
          <p:cNvSpPr txBox="1"/>
          <p:nvPr/>
        </p:nvSpPr>
        <p:spPr>
          <a:xfrm>
            <a:off x="4320717" y="355887"/>
            <a:ext cx="4628770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solidFill>
                  <a:srgbClr val="A6AAA8"/>
                </a:solidFill>
              </a:defRPr>
            </a:lvl1pPr>
          </a:lstStyle>
          <a:p>
            <a:r>
              <a:t>Må deles med angivelse af kilden: Vestergaard (2016): Byg bro mellem siloerne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Oval"/>
          <p:cNvSpPr/>
          <p:nvPr/>
        </p:nvSpPr>
        <p:spPr>
          <a:xfrm>
            <a:off x="4985173" y="975359"/>
            <a:ext cx="2384214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0" name="Oval"/>
          <p:cNvSpPr/>
          <p:nvPr/>
        </p:nvSpPr>
        <p:spPr>
          <a:xfrm>
            <a:off x="9428480" y="3467946"/>
            <a:ext cx="2275841" cy="1408854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1" name="Oval"/>
          <p:cNvSpPr/>
          <p:nvPr/>
        </p:nvSpPr>
        <p:spPr>
          <a:xfrm>
            <a:off x="1950719" y="1842346"/>
            <a:ext cx="2059095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2" name="Oval"/>
          <p:cNvSpPr/>
          <p:nvPr/>
        </p:nvSpPr>
        <p:spPr>
          <a:xfrm>
            <a:off x="7802880" y="1625599"/>
            <a:ext cx="2492588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3" name="Oval"/>
          <p:cNvSpPr/>
          <p:nvPr/>
        </p:nvSpPr>
        <p:spPr>
          <a:xfrm>
            <a:off x="758613" y="3576320"/>
            <a:ext cx="2275841" cy="151722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4" name="Borger"/>
          <p:cNvSpPr txBox="1"/>
          <p:nvPr/>
        </p:nvSpPr>
        <p:spPr>
          <a:xfrm>
            <a:off x="5201920" y="108373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Borger</a:t>
            </a:r>
          </a:p>
        </p:txBody>
      </p:sp>
      <p:sp>
        <p:nvSpPr>
          <p:cNvPr id="225" name="Pårørende/…"/>
          <p:cNvSpPr txBox="1"/>
          <p:nvPr/>
        </p:nvSpPr>
        <p:spPr>
          <a:xfrm>
            <a:off x="1795952" y="2064437"/>
            <a:ext cx="2219396" cy="76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Pårørende/</a:t>
            </a:r>
          </a:p>
          <a:p>
            <a: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netværk</a:t>
            </a:r>
          </a:p>
        </p:txBody>
      </p:sp>
      <p:sp>
        <p:nvSpPr>
          <p:cNvPr id="226" name="Fag-funktion 1"/>
          <p:cNvSpPr txBox="1"/>
          <p:nvPr/>
        </p:nvSpPr>
        <p:spPr>
          <a:xfrm>
            <a:off x="8128000" y="1842346"/>
            <a:ext cx="1842347" cy="389271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1</a:t>
            </a:r>
          </a:p>
        </p:txBody>
      </p:sp>
      <p:sp>
        <p:nvSpPr>
          <p:cNvPr id="227" name="Fag-funktion 2"/>
          <p:cNvSpPr txBox="1"/>
          <p:nvPr/>
        </p:nvSpPr>
        <p:spPr>
          <a:xfrm>
            <a:off x="9645226" y="368469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2</a:t>
            </a:r>
          </a:p>
        </p:txBody>
      </p:sp>
      <p:sp>
        <p:nvSpPr>
          <p:cNvPr id="228" name="Fag-funktion 7"/>
          <p:cNvSpPr txBox="1"/>
          <p:nvPr/>
        </p:nvSpPr>
        <p:spPr>
          <a:xfrm>
            <a:off x="1083733" y="3901440"/>
            <a:ext cx="1733974" cy="389270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7</a:t>
            </a:r>
          </a:p>
        </p:txBody>
      </p:sp>
      <p:sp>
        <p:nvSpPr>
          <p:cNvPr id="229" name="Fag-funktion 6"/>
          <p:cNvSpPr/>
          <p:nvPr/>
        </p:nvSpPr>
        <p:spPr>
          <a:xfrm>
            <a:off x="1083733" y="5527040"/>
            <a:ext cx="2600961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6</a:t>
            </a:r>
          </a:p>
        </p:txBody>
      </p:sp>
      <p:sp>
        <p:nvSpPr>
          <p:cNvPr id="230" name="Oval"/>
          <p:cNvSpPr/>
          <p:nvPr/>
        </p:nvSpPr>
        <p:spPr>
          <a:xfrm>
            <a:off x="8561493" y="5635413"/>
            <a:ext cx="2709335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1" name="Fag-funktion 5"/>
          <p:cNvSpPr/>
          <p:nvPr/>
        </p:nvSpPr>
        <p:spPr>
          <a:xfrm>
            <a:off x="3251200" y="7477759"/>
            <a:ext cx="2384214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5</a:t>
            </a:r>
          </a:p>
        </p:txBody>
      </p:sp>
      <p:sp>
        <p:nvSpPr>
          <p:cNvPr id="232" name="Fag-funktion 4"/>
          <p:cNvSpPr/>
          <p:nvPr/>
        </p:nvSpPr>
        <p:spPr>
          <a:xfrm>
            <a:off x="6285544" y="7526204"/>
            <a:ext cx="2709334" cy="119210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4</a:t>
            </a:r>
          </a:p>
        </p:txBody>
      </p:sp>
      <p:sp>
        <p:nvSpPr>
          <p:cNvPr id="233" name="Fag-funktion 3"/>
          <p:cNvSpPr txBox="1"/>
          <p:nvPr/>
        </p:nvSpPr>
        <p:spPr>
          <a:xfrm>
            <a:off x="8778240" y="6068906"/>
            <a:ext cx="2384214" cy="38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3</a:t>
            </a:r>
          </a:p>
        </p:txBody>
      </p:sp>
      <p:sp>
        <p:nvSpPr>
          <p:cNvPr id="234" name="Streg"/>
          <p:cNvSpPr/>
          <p:nvPr/>
        </p:nvSpPr>
        <p:spPr>
          <a:xfrm flipH="1">
            <a:off x="4768425" y="2167466"/>
            <a:ext cx="1300483" cy="531029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5" name="Streg"/>
          <p:cNvSpPr/>
          <p:nvPr/>
        </p:nvSpPr>
        <p:spPr>
          <a:xfrm>
            <a:off x="6068906" y="2167466"/>
            <a:ext cx="1408855" cy="541866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6" name="Streg"/>
          <p:cNvSpPr/>
          <p:nvPr/>
        </p:nvSpPr>
        <p:spPr>
          <a:xfrm>
            <a:off x="4768426" y="7477759"/>
            <a:ext cx="2709335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7" name="Streg"/>
          <p:cNvSpPr/>
          <p:nvPr/>
        </p:nvSpPr>
        <p:spPr>
          <a:xfrm flipH="1">
            <a:off x="4009813" y="2167466"/>
            <a:ext cx="205909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8" name="Streg"/>
          <p:cNvSpPr/>
          <p:nvPr/>
        </p:nvSpPr>
        <p:spPr>
          <a:xfrm>
            <a:off x="6068906" y="2167466"/>
            <a:ext cx="173397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9" name="Streg"/>
          <p:cNvSpPr/>
          <p:nvPr/>
        </p:nvSpPr>
        <p:spPr>
          <a:xfrm>
            <a:off x="4009813" y="2492586"/>
            <a:ext cx="3793068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0" name="Streg"/>
          <p:cNvSpPr/>
          <p:nvPr/>
        </p:nvSpPr>
        <p:spPr>
          <a:xfrm flipH="1">
            <a:off x="3034453" y="2167466"/>
            <a:ext cx="3034454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1" name="Streg"/>
          <p:cNvSpPr/>
          <p:nvPr/>
        </p:nvSpPr>
        <p:spPr>
          <a:xfrm>
            <a:off x="3034453" y="4226559"/>
            <a:ext cx="6394027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2" name="Streg"/>
          <p:cNvSpPr/>
          <p:nvPr/>
        </p:nvSpPr>
        <p:spPr>
          <a:xfrm>
            <a:off x="6068906" y="2167466"/>
            <a:ext cx="3359575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3" name="Streg"/>
          <p:cNvSpPr/>
          <p:nvPr/>
        </p:nvSpPr>
        <p:spPr>
          <a:xfrm flipH="1">
            <a:off x="7477759" y="4226559"/>
            <a:ext cx="1950722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4" name="Streg"/>
          <p:cNvSpPr/>
          <p:nvPr/>
        </p:nvSpPr>
        <p:spPr>
          <a:xfrm>
            <a:off x="7802879" y="2492586"/>
            <a:ext cx="1625602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5" name="Streg"/>
          <p:cNvSpPr/>
          <p:nvPr/>
        </p:nvSpPr>
        <p:spPr>
          <a:xfrm flipH="1">
            <a:off x="3034453" y="2492586"/>
            <a:ext cx="975361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6" name="Streg"/>
          <p:cNvSpPr/>
          <p:nvPr/>
        </p:nvSpPr>
        <p:spPr>
          <a:xfrm>
            <a:off x="4009813" y="2492586"/>
            <a:ext cx="4551681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7" name="Streg"/>
          <p:cNvSpPr/>
          <p:nvPr/>
        </p:nvSpPr>
        <p:spPr>
          <a:xfrm flipH="1">
            <a:off x="3684693" y="2492586"/>
            <a:ext cx="325121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8" name="Streg"/>
          <p:cNvSpPr/>
          <p:nvPr/>
        </p:nvSpPr>
        <p:spPr>
          <a:xfrm flipH="1">
            <a:off x="3684692" y="2492586"/>
            <a:ext cx="4118189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9" name="Streg"/>
          <p:cNvSpPr/>
          <p:nvPr/>
        </p:nvSpPr>
        <p:spPr>
          <a:xfrm>
            <a:off x="3034453" y="4226560"/>
            <a:ext cx="650241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0" name="Streg"/>
          <p:cNvSpPr/>
          <p:nvPr/>
        </p:nvSpPr>
        <p:spPr>
          <a:xfrm>
            <a:off x="3034453" y="4226559"/>
            <a:ext cx="433493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1" name="Streg"/>
          <p:cNvSpPr/>
          <p:nvPr/>
        </p:nvSpPr>
        <p:spPr>
          <a:xfrm>
            <a:off x="3034453" y="4226559"/>
            <a:ext cx="173397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2" name="Streg"/>
          <p:cNvSpPr/>
          <p:nvPr/>
        </p:nvSpPr>
        <p:spPr>
          <a:xfrm>
            <a:off x="7802879" y="2492586"/>
            <a:ext cx="758615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3" name="Streg"/>
          <p:cNvSpPr/>
          <p:nvPr/>
        </p:nvSpPr>
        <p:spPr>
          <a:xfrm flipH="1">
            <a:off x="8561493" y="4226560"/>
            <a:ext cx="866988" cy="19507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4" name="Streg"/>
          <p:cNvSpPr/>
          <p:nvPr/>
        </p:nvSpPr>
        <p:spPr>
          <a:xfrm>
            <a:off x="4009814" y="2492586"/>
            <a:ext cx="758613" cy="49851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5" name="Streg"/>
          <p:cNvSpPr/>
          <p:nvPr/>
        </p:nvSpPr>
        <p:spPr>
          <a:xfrm flipH="1">
            <a:off x="4768426" y="2492586"/>
            <a:ext cx="3034455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6" name="Streg"/>
          <p:cNvSpPr/>
          <p:nvPr/>
        </p:nvSpPr>
        <p:spPr>
          <a:xfrm>
            <a:off x="4009813" y="2492586"/>
            <a:ext cx="3467948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7" name="Streg"/>
          <p:cNvSpPr/>
          <p:nvPr/>
        </p:nvSpPr>
        <p:spPr>
          <a:xfrm flipH="1">
            <a:off x="7477761" y="2492586"/>
            <a:ext cx="325119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8" name="Streg"/>
          <p:cNvSpPr/>
          <p:nvPr/>
        </p:nvSpPr>
        <p:spPr>
          <a:xfrm>
            <a:off x="4009812" y="2492587"/>
            <a:ext cx="5418669" cy="173397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9" name="Streg"/>
          <p:cNvSpPr/>
          <p:nvPr/>
        </p:nvSpPr>
        <p:spPr>
          <a:xfrm flipH="1">
            <a:off x="3684693" y="2167466"/>
            <a:ext cx="2384214" cy="390144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0" name="Streg"/>
          <p:cNvSpPr/>
          <p:nvPr/>
        </p:nvSpPr>
        <p:spPr>
          <a:xfrm>
            <a:off x="6068154" y="2167809"/>
            <a:ext cx="2493339" cy="400947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1" name="Streg"/>
          <p:cNvSpPr/>
          <p:nvPr/>
        </p:nvSpPr>
        <p:spPr>
          <a:xfrm flipH="1">
            <a:off x="3034453" y="2492586"/>
            <a:ext cx="4768427" cy="17339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2" name="Streg"/>
          <p:cNvSpPr/>
          <p:nvPr/>
        </p:nvSpPr>
        <p:spPr>
          <a:xfrm flipH="1">
            <a:off x="3684693" y="4226560"/>
            <a:ext cx="5743787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3" name="Streg"/>
          <p:cNvSpPr/>
          <p:nvPr/>
        </p:nvSpPr>
        <p:spPr>
          <a:xfrm flipH="1">
            <a:off x="4768426" y="4226559"/>
            <a:ext cx="4660055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4" name="Streg"/>
          <p:cNvSpPr/>
          <p:nvPr/>
        </p:nvSpPr>
        <p:spPr>
          <a:xfrm>
            <a:off x="3034453" y="4226560"/>
            <a:ext cx="5527041" cy="195072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5" name="Streg"/>
          <p:cNvSpPr/>
          <p:nvPr/>
        </p:nvSpPr>
        <p:spPr>
          <a:xfrm>
            <a:off x="3684692" y="6068906"/>
            <a:ext cx="1083735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6" name="Streg"/>
          <p:cNvSpPr/>
          <p:nvPr/>
        </p:nvSpPr>
        <p:spPr>
          <a:xfrm>
            <a:off x="3684693" y="6068906"/>
            <a:ext cx="3684694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7" name="Streg"/>
          <p:cNvSpPr/>
          <p:nvPr/>
        </p:nvSpPr>
        <p:spPr>
          <a:xfrm flipV="1">
            <a:off x="7477760" y="6177279"/>
            <a:ext cx="1083734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8" name="Streg"/>
          <p:cNvSpPr/>
          <p:nvPr/>
        </p:nvSpPr>
        <p:spPr>
          <a:xfrm>
            <a:off x="3684693" y="6068906"/>
            <a:ext cx="4876801" cy="1083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9" name="Streg"/>
          <p:cNvSpPr/>
          <p:nvPr/>
        </p:nvSpPr>
        <p:spPr>
          <a:xfrm flipV="1">
            <a:off x="4768426" y="6177279"/>
            <a:ext cx="3793068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0" name="Oval"/>
          <p:cNvSpPr/>
          <p:nvPr/>
        </p:nvSpPr>
        <p:spPr>
          <a:xfrm>
            <a:off x="4771143" y="3859003"/>
            <a:ext cx="2601877" cy="1517228"/>
          </a:xfrm>
          <a:prstGeom prst="ellipse">
            <a:avLst/>
          </a:prstGeom>
          <a:solidFill>
            <a:srgbClr val="92D050"/>
          </a:solidFill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273" name="Grupper"/>
          <p:cNvGrpSpPr/>
          <p:nvPr/>
        </p:nvGrpSpPr>
        <p:grpSpPr>
          <a:xfrm>
            <a:off x="5039621" y="4158424"/>
            <a:ext cx="2064921" cy="1653420"/>
            <a:chOff x="0" y="0"/>
            <a:chExt cx="2064920" cy="1653419"/>
          </a:xfrm>
        </p:grpSpPr>
        <p:sp>
          <p:nvSpPr>
            <p:cNvPr id="271" name="Rektangel"/>
            <p:cNvSpPr/>
            <p:nvPr/>
          </p:nvSpPr>
          <p:spPr>
            <a:xfrm>
              <a:off x="0" y="0"/>
              <a:ext cx="2064921" cy="899545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2" name="Målgruppe/Type af borgerforløb"/>
            <p:cNvSpPr txBox="1"/>
            <p:nvPr/>
          </p:nvSpPr>
          <p:spPr>
            <a:xfrm>
              <a:off x="0" y="0"/>
              <a:ext cx="2064921" cy="1653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t">
              <a:noAutofit/>
            </a:bodyPr>
            <a:lstStyle>
              <a:lvl1pPr defTabSz="457200">
                <a:defRPr sz="20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Målgruppe/Type af borgerforløb</a:t>
              </a:r>
            </a:p>
          </p:txBody>
        </p:sp>
      </p:grpSp>
      <p:sp>
        <p:nvSpPr>
          <p:cNvPr id="274" name="Faglige funktioner i forløbet"/>
          <p:cNvSpPr/>
          <p:nvPr/>
        </p:nvSpPr>
        <p:spPr>
          <a:xfrm>
            <a:off x="374790" y="8666667"/>
            <a:ext cx="3428367" cy="1054009"/>
          </a:xfrm>
          <a:prstGeom prst="roundRect">
            <a:avLst>
              <a:gd name="adj" fmla="val 18074"/>
            </a:avLst>
          </a:prstGeom>
          <a:gradFill>
            <a:gsLst>
              <a:gs pos="0">
                <a:srgbClr val="ABA44E"/>
              </a:gs>
              <a:gs pos="100000">
                <a:srgbClr val="EFE8AA"/>
              </a:gs>
            </a:gsLst>
            <a:lin ang="16200000"/>
          </a:gradFill>
          <a:ln w="12700">
            <a:solidFill>
              <a:srgbClr val="756C62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l" defTabSz="4572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Faglige funktioner i forløbet</a:t>
            </a:r>
          </a:p>
        </p:txBody>
      </p:sp>
      <p:sp>
        <p:nvSpPr>
          <p:cNvPr id="275" name="Rektangel"/>
          <p:cNvSpPr/>
          <p:nvPr/>
        </p:nvSpPr>
        <p:spPr>
          <a:xfrm>
            <a:off x="-2172" y="-71544"/>
            <a:ext cx="13019599" cy="100387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6" name="Sammenhængende borgerforløb: En koordinationsudfordring"/>
          <p:cNvSpPr txBox="1"/>
          <p:nvPr/>
        </p:nvSpPr>
        <p:spPr>
          <a:xfrm>
            <a:off x="1777899" y="192554"/>
            <a:ext cx="11724638" cy="475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l" defTabSz="457200">
              <a:defRPr sz="24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Sammenhængende borgerforløb: En koordinationsudfordring</a:t>
            </a:r>
          </a:p>
        </p:txBody>
      </p:sp>
      <p:pic>
        <p:nvPicPr>
          <p:cNvPr id="277" name="C:\Users\Jody Hoffer Gittell\Documents\My Dropbox\RCRC\Web\RCRC_Logo_Web_Seal.jpg" descr="C:\Users\Jody Hoffer Gittell\Documents\My Dropbox\RCRC\Web\RCRC_Logo_Web_Seal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64338" y="8876954"/>
            <a:ext cx="6256303" cy="905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Oval"/>
          <p:cNvSpPr/>
          <p:nvPr/>
        </p:nvSpPr>
        <p:spPr>
          <a:xfrm>
            <a:off x="4985173" y="975359"/>
            <a:ext cx="2384214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2" name="Oval"/>
          <p:cNvSpPr/>
          <p:nvPr/>
        </p:nvSpPr>
        <p:spPr>
          <a:xfrm>
            <a:off x="9428480" y="3467946"/>
            <a:ext cx="2275841" cy="1408854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3" name="Oval"/>
          <p:cNvSpPr/>
          <p:nvPr/>
        </p:nvSpPr>
        <p:spPr>
          <a:xfrm>
            <a:off x="1950719" y="1842346"/>
            <a:ext cx="2059095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4" name="Oval"/>
          <p:cNvSpPr/>
          <p:nvPr/>
        </p:nvSpPr>
        <p:spPr>
          <a:xfrm>
            <a:off x="7802880" y="1625599"/>
            <a:ext cx="2492588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5" name="Oval"/>
          <p:cNvSpPr/>
          <p:nvPr/>
        </p:nvSpPr>
        <p:spPr>
          <a:xfrm>
            <a:off x="758613" y="3576320"/>
            <a:ext cx="2275841" cy="151722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6" name="Borger"/>
          <p:cNvSpPr txBox="1"/>
          <p:nvPr/>
        </p:nvSpPr>
        <p:spPr>
          <a:xfrm>
            <a:off x="5201920" y="108373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Borger</a:t>
            </a:r>
          </a:p>
        </p:txBody>
      </p:sp>
      <p:sp>
        <p:nvSpPr>
          <p:cNvPr id="287" name="Pårørende/…"/>
          <p:cNvSpPr txBox="1"/>
          <p:nvPr/>
        </p:nvSpPr>
        <p:spPr>
          <a:xfrm>
            <a:off x="1795952" y="2064437"/>
            <a:ext cx="2219396" cy="76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Pårørende/</a:t>
            </a:r>
          </a:p>
          <a:p>
            <a: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netværk</a:t>
            </a:r>
          </a:p>
        </p:txBody>
      </p:sp>
      <p:sp>
        <p:nvSpPr>
          <p:cNvPr id="288" name="Fag-funktion 1"/>
          <p:cNvSpPr txBox="1"/>
          <p:nvPr/>
        </p:nvSpPr>
        <p:spPr>
          <a:xfrm>
            <a:off x="8128000" y="1842346"/>
            <a:ext cx="1842347" cy="389271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1</a:t>
            </a:r>
          </a:p>
        </p:txBody>
      </p:sp>
      <p:sp>
        <p:nvSpPr>
          <p:cNvPr id="289" name="Fag-funktion 2"/>
          <p:cNvSpPr txBox="1"/>
          <p:nvPr/>
        </p:nvSpPr>
        <p:spPr>
          <a:xfrm>
            <a:off x="9645226" y="368469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2</a:t>
            </a:r>
          </a:p>
        </p:txBody>
      </p:sp>
      <p:sp>
        <p:nvSpPr>
          <p:cNvPr id="290" name="Fag-funktion 7"/>
          <p:cNvSpPr txBox="1"/>
          <p:nvPr/>
        </p:nvSpPr>
        <p:spPr>
          <a:xfrm>
            <a:off x="1083733" y="3901440"/>
            <a:ext cx="1733974" cy="389270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7</a:t>
            </a:r>
          </a:p>
        </p:txBody>
      </p:sp>
      <p:sp>
        <p:nvSpPr>
          <p:cNvPr id="291" name="Fag-funktion 6"/>
          <p:cNvSpPr/>
          <p:nvPr/>
        </p:nvSpPr>
        <p:spPr>
          <a:xfrm>
            <a:off x="1083733" y="5527040"/>
            <a:ext cx="2600961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6</a:t>
            </a:r>
          </a:p>
        </p:txBody>
      </p:sp>
      <p:sp>
        <p:nvSpPr>
          <p:cNvPr id="292" name="Oval"/>
          <p:cNvSpPr/>
          <p:nvPr/>
        </p:nvSpPr>
        <p:spPr>
          <a:xfrm>
            <a:off x="8561493" y="5635413"/>
            <a:ext cx="2709335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93" name="Fag-funktion 5"/>
          <p:cNvSpPr/>
          <p:nvPr/>
        </p:nvSpPr>
        <p:spPr>
          <a:xfrm>
            <a:off x="3251200" y="7477759"/>
            <a:ext cx="2384214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5</a:t>
            </a:r>
          </a:p>
        </p:txBody>
      </p:sp>
      <p:sp>
        <p:nvSpPr>
          <p:cNvPr id="294" name="Fag-funktion 4"/>
          <p:cNvSpPr/>
          <p:nvPr/>
        </p:nvSpPr>
        <p:spPr>
          <a:xfrm>
            <a:off x="6285544" y="7526204"/>
            <a:ext cx="2709334" cy="119210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4</a:t>
            </a:r>
          </a:p>
        </p:txBody>
      </p:sp>
      <p:sp>
        <p:nvSpPr>
          <p:cNvPr id="295" name="Fag-funktion 3"/>
          <p:cNvSpPr txBox="1"/>
          <p:nvPr/>
        </p:nvSpPr>
        <p:spPr>
          <a:xfrm>
            <a:off x="8778240" y="6068906"/>
            <a:ext cx="2384214" cy="38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3</a:t>
            </a:r>
          </a:p>
        </p:txBody>
      </p:sp>
      <p:sp>
        <p:nvSpPr>
          <p:cNvPr id="296" name="Streg"/>
          <p:cNvSpPr/>
          <p:nvPr/>
        </p:nvSpPr>
        <p:spPr>
          <a:xfrm flipH="1">
            <a:off x="4768425" y="2167466"/>
            <a:ext cx="1300483" cy="531029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7" name="Streg"/>
          <p:cNvSpPr/>
          <p:nvPr/>
        </p:nvSpPr>
        <p:spPr>
          <a:xfrm>
            <a:off x="6068906" y="2167466"/>
            <a:ext cx="1408855" cy="541866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8" name="Streg"/>
          <p:cNvSpPr/>
          <p:nvPr/>
        </p:nvSpPr>
        <p:spPr>
          <a:xfrm>
            <a:off x="4768426" y="7477759"/>
            <a:ext cx="2709335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9" name="Streg"/>
          <p:cNvSpPr/>
          <p:nvPr/>
        </p:nvSpPr>
        <p:spPr>
          <a:xfrm flipH="1">
            <a:off x="4009813" y="2167466"/>
            <a:ext cx="205909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0" name="Streg"/>
          <p:cNvSpPr/>
          <p:nvPr/>
        </p:nvSpPr>
        <p:spPr>
          <a:xfrm>
            <a:off x="6068906" y="2167466"/>
            <a:ext cx="173397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1" name="Streg"/>
          <p:cNvSpPr/>
          <p:nvPr/>
        </p:nvSpPr>
        <p:spPr>
          <a:xfrm>
            <a:off x="4009813" y="2492586"/>
            <a:ext cx="3793068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2" name="Streg"/>
          <p:cNvSpPr/>
          <p:nvPr/>
        </p:nvSpPr>
        <p:spPr>
          <a:xfrm flipH="1">
            <a:off x="3034453" y="2167466"/>
            <a:ext cx="3034454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3" name="Streg"/>
          <p:cNvSpPr/>
          <p:nvPr/>
        </p:nvSpPr>
        <p:spPr>
          <a:xfrm>
            <a:off x="3034453" y="4226559"/>
            <a:ext cx="6394027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4" name="Streg"/>
          <p:cNvSpPr/>
          <p:nvPr/>
        </p:nvSpPr>
        <p:spPr>
          <a:xfrm>
            <a:off x="6068906" y="2167466"/>
            <a:ext cx="3359575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5" name="Streg"/>
          <p:cNvSpPr/>
          <p:nvPr/>
        </p:nvSpPr>
        <p:spPr>
          <a:xfrm flipH="1">
            <a:off x="7477759" y="4226559"/>
            <a:ext cx="1950722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6" name="Streg"/>
          <p:cNvSpPr/>
          <p:nvPr/>
        </p:nvSpPr>
        <p:spPr>
          <a:xfrm>
            <a:off x="7802879" y="2492586"/>
            <a:ext cx="1625602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7" name="Streg"/>
          <p:cNvSpPr/>
          <p:nvPr/>
        </p:nvSpPr>
        <p:spPr>
          <a:xfrm flipH="1">
            <a:off x="3034453" y="2492586"/>
            <a:ext cx="975361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8" name="Streg"/>
          <p:cNvSpPr/>
          <p:nvPr/>
        </p:nvSpPr>
        <p:spPr>
          <a:xfrm>
            <a:off x="4009813" y="2492586"/>
            <a:ext cx="4551681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9" name="Streg"/>
          <p:cNvSpPr/>
          <p:nvPr/>
        </p:nvSpPr>
        <p:spPr>
          <a:xfrm flipH="1">
            <a:off x="3684693" y="2492586"/>
            <a:ext cx="325121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0" name="Streg"/>
          <p:cNvSpPr/>
          <p:nvPr/>
        </p:nvSpPr>
        <p:spPr>
          <a:xfrm flipH="1">
            <a:off x="3684692" y="2492586"/>
            <a:ext cx="4118189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1" name="Streg"/>
          <p:cNvSpPr/>
          <p:nvPr/>
        </p:nvSpPr>
        <p:spPr>
          <a:xfrm>
            <a:off x="3034453" y="4226560"/>
            <a:ext cx="650241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2" name="Streg"/>
          <p:cNvSpPr/>
          <p:nvPr/>
        </p:nvSpPr>
        <p:spPr>
          <a:xfrm>
            <a:off x="3034453" y="4226559"/>
            <a:ext cx="433493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3" name="Streg"/>
          <p:cNvSpPr/>
          <p:nvPr/>
        </p:nvSpPr>
        <p:spPr>
          <a:xfrm>
            <a:off x="3034453" y="4226559"/>
            <a:ext cx="173397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4" name="Streg"/>
          <p:cNvSpPr/>
          <p:nvPr/>
        </p:nvSpPr>
        <p:spPr>
          <a:xfrm>
            <a:off x="7802879" y="2492586"/>
            <a:ext cx="758615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5" name="Streg"/>
          <p:cNvSpPr/>
          <p:nvPr/>
        </p:nvSpPr>
        <p:spPr>
          <a:xfrm flipH="1">
            <a:off x="8561493" y="4226560"/>
            <a:ext cx="866988" cy="19507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6" name="Streg"/>
          <p:cNvSpPr/>
          <p:nvPr/>
        </p:nvSpPr>
        <p:spPr>
          <a:xfrm>
            <a:off x="4009814" y="2492586"/>
            <a:ext cx="758613" cy="49851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7" name="Streg"/>
          <p:cNvSpPr/>
          <p:nvPr/>
        </p:nvSpPr>
        <p:spPr>
          <a:xfrm flipH="1">
            <a:off x="4768426" y="2492586"/>
            <a:ext cx="3034455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8" name="Streg"/>
          <p:cNvSpPr/>
          <p:nvPr/>
        </p:nvSpPr>
        <p:spPr>
          <a:xfrm>
            <a:off x="4009813" y="2492586"/>
            <a:ext cx="3467948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9" name="Streg"/>
          <p:cNvSpPr/>
          <p:nvPr/>
        </p:nvSpPr>
        <p:spPr>
          <a:xfrm flipH="1">
            <a:off x="7477761" y="2492586"/>
            <a:ext cx="325119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0" name="Streg"/>
          <p:cNvSpPr/>
          <p:nvPr/>
        </p:nvSpPr>
        <p:spPr>
          <a:xfrm>
            <a:off x="4009812" y="2492587"/>
            <a:ext cx="5418669" cy="173397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1" name="Streg"/>
          <p:cNvSpPr/>
          <p:nvPr/>
        </p:nvSpPr>
        <p:spPr>
          <a:xfrm flipH="1">
            <a:off x="3684693" y="2167466"/>
            <a:ext cx="2384214" cy="390144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2" name="Streg"/>
          <p:cNvSpPr/>
          <p:nvPr/>
        </p:nvSpPr>
        <p:spPr>
          <a:xfrm>
            <a:off x="6068154" y="2167809"/>
            <a:ext cx="2493339" cy="400947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3" name="Streg"/>
          <p:cNvSpPr/>
          <p:nvPr/>
        </p:nvSpPr>
        <p:spPr>
          <a:xfrm flipH="1">
            <a:off x="3034453" y="2492586"/>
            <a:ext cx="4768427" cy="17339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4" name="Streg"/>
          <p:cNvSpPr/>
          <p:nvPr/>
        </p:nvSpPr>
        <p:spPr>
          <a:xfrm flipH="1">
            <a:off x="3684693" y="4226560"/>
            <a:ext cx="5743787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5" name="Streg"/>
          <p:cNvSpPr/>
          <p:nvPr/>
        </p:nvSpPr>
        <p:spPr>
          <a:xfrm flipH="1">
            <a:off x="4768426" y="4226559"/>
            <a:ext cx="4660055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6" name="Streg"/>
          <p:cNvSpPr/>
          <p:nvPr/>
        </p:nvSpPr>
        <p:spPr>
          <a:xfrm>
            <a:off x="3034453" y="4226560"/>
            <a:ext cx="5527041" cy="195072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7" name="Streg"/>
          <p:cNvSpPr/>
          <p:nvPr/>
        </p:nvSpPr>
        <p:spPr>
          <a:xfrm>
            <a:off x="3684692" y="6068906"/>
            <a:ext cx="1083735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8" name="Streg"/>
          <p:cNvSpPr/>
          <p:nvPr/>
        </p:nvSpPr>
        <p:spPr>
          <a:xfrm>
            <a:off x="3684693" y="6068906"/>
            <a:ext cx="3684694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9" name="Streg"/>
          <p:cNvSpPr/>
          <p:nvPr/>
        </p:nvSpPr>
        <p:spPr>
          <a:xfrm flipV="1">
            <a:off x="7477760" y="6177279"/>
            <a:ext cx="1083734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0" name="Streg"/>
          <p:cNvSpPr/>
          <p:nvPr/>
        </p:nvSpPr>
        <p:spPr>
          <a:xfrm>
            <a:off x="3684693" y="6068906"/>
            <a:ext cx="4876801" cy="1083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1" name="Streg"/>
          <p:cNvSpPr/>
          <p:nvPr/>
        </p:nvSpPr>
        <p:spPr>
          <a:xfrm flipV="1">
            <a:off x="4768426" y="6177279"/>
            <a:ext cx="3793068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2" name="Oval"/>
          <p:cNvSpPr/>
          <p:nvPr/>
        </p:nvSpPr>
        <p:spPr>
          <a:xfrm>
            <a:off x="4771143" y="3859003"/>
            <a:ext cx="2601877" cy="1517228"/>
          </a:xfrm>
          <a:prstGeom prst="ellipse">
            <a:avLst/>
          </a:prstGeom>
          <a:solidFill>
            <a:srgbClr val="92D050"/>
          </a:solidFill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335" name="Grupper"/>
          <p:cNvGrpSpPr/>
          <p:nvPr/>
        </p:nvGrpSpPr>
        <p:grpSpPr>
          <a:xfrm>
            <a:off x="5039621" y="4158424"/>
            <a:ext cx="2064921" cy="1653420"/>
            <a:chOff x="0" y="0"/>
            <a:chExt cx="2064920" cy="1653419"/>
          </a:xfrm>
        </p:grpSpPr>
        <p:sp>
          <p:nvSpPr>
            <p:cNvPr id="333" name="Rektangel"/>
            <p:cNvSpPr/>
            <p:nvPr/>
          </p:nvSpPr>
          <p:spPr>
            <a:xfrm>
              <a:off x="0" y="0"/>
              <a:ext cx="2064921" cy="899545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34" name="Konkret borger"/>
            <p:cNvSpPr txBox="1"/>
            <p:nvPr/>
          </p:nvSpPr>
          <p:spPr>
            <a:xfrm>
              <a:off x="0" y="0"/>
              <a:ext cx="2064921" cy="1653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t">
              <a:noAutofit/>
            </a:bodyPr>
            <a:lstStyle>
              <a:lvl1pPr defTabSz="457200">
                <a:defRPr sz="20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Konkret borger</a:t>
              </a:r>
            </a:p>
          </p:txBody>
        </p:sp>
      </p:grpSp>
      <p:sp>
        <p:nvSpPr>
          <p:cNvPr id="336" name="Faglige funktioner i forløbet"/>
          <p:cNvSpPr/>
          <p:nvPr/>
        </p:nvSpPr>
        <p:spPr>
          <a:xfrm>
            <a:off x="374790" y="8666667"/>
            <a:ext cx="3428367" cy="1054009"/>
          </a:xfrm>
          <a:prstGeom prst="roundRect">
            <a:avLst>
              <a:gd name="adj" fmla="val 18074"/>
            </a:avLst>
          </a:prstGeom>
          <a:gradFill>
            <a:gsLst>
              <a:gs pos="0">
                <a:srgbClr val="ABA44E"/>
              </a:gs>
              <a:gs pos="100000">
                <a:srgbClr val="EFE8AA"/>
              </a:gs>
            </a:gsLst>
            <a:lin ang="16200000"/>
          </a:gradFill>
          <a:ln w="12700">
            <a:solidFill>
              <a:srgbClr val="756C62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l" defTabSz="4572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Faglige funktioner i forløbet</a:t>
            </a:r>
          </a:p>
        </p:txBody>
      </p:sp>
      <p:sp>
        <p:nvSpPr>
          <p:cNvPr id="337" name="Rektangel"/>
          <p:cNvSpPr/>
          <p:nvPr/>
        </p:nvSpPr>
        <p:spPr>
          <a:xfrm>
            <a:off x="-2172" y="-71544"/>
            <a:ext cx="13019599" cy="100387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8" name="Sammenhængende borgerforløb: En koordinationsudfordring"/>
          <p:cNvSpPr txBox="1"/>
          <p:nvPr/>
        </p:nvSpPr>
        <p:spPr>
          <a:xfrm>
            <a:off x="1777899" y="192554"/>
            <a:ext cx="11724638" cy="475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l" defTabSz="457200">
              <a:defRPr sz="24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Sammenhængende borgerforløb: En koordinationsudfordring</a:t>
            </a:r>
          </a:p>
        </p:txBody>
      </p:sp>
      <p:pic>
        <p:nvPicPr>
          <p:cNvPr id="339" name="C:\Users\Jody Hoffer Gittell\Documents\My Dropbox\RCRC\Web\RCRC_Logo_Web_Seal.jpg" descr="C:\Users\Jody Hoffer Gittell\Documents\My Dropbox\RCRC\Web\RCRC_Logo_Web_Seal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64338" y="8876954"/>
            <a:ext cx="6256303" cy="905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rupper"/>
          <p:cNvGrpSpPr/>
          <p:nvPr/>
        </p:nvGrpSpPr>
        <p:grpSpPr>
          <a:xfrm>
            <a:off x="4285350" y="2118694"/>
            <a:ext cx="5370309" cy="1200456"/>
            <a:chOff x="0" y="0"/>
            <a:chExt cx="5370307" cy="1200454"/>
          </a:xfrm>
        </p:grpSpPr>
        <p:sp>
          <p:nvSpPr>
            <p:cNvPr id="388" name="Figur"/>
            <p:cNvSpPr/>
            <p:nvPr/>
          </p:nvSpPr>
          <p:spPr>
            <a:xfrm>
              <a:off x="0" y="0"/>
              <a:ext cx="5370308" cy="1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33" y="21600"/>
                  </a:moveTo>
                  <a:lnTo>
                    <a:pt x="12784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776F65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89" name="Figur"/>
            <p:cNvSpPr/>
            <p:nvPr/>
          </p:nvSpPr>
          <p:spPr>
            <a:xfrm>
              <a:off x="0" y="0"/>
              <a:ext cx="2466002" cy="1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0" name="Streg"/>
            <p:cNvSpPr/>
            <p:nvPr/>
          </p:nvSpPr>
          <p:spPr>
            <a:xfrm>
              <a:off x="0" y="0"/>
              <a:ext cx="5370308" cy="1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4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392" name="Samarbejdsrelationer er baseret på…"/>
          <p:cNvSpPr txBox="1"/>
          <p:nvPr/>
        </p:nvSpPr>
        <p:spPr>
          <a:xfrm>
            <a:off x="354283" y="3614060"/>
            <a:ext cx="5201922" cy="5953994"/>
          </a:xfrm>
          <a:prstGeom prst="rect">
            <a:avLst/>
          </a:prstGeom>
          <a:solidFill>
            <a:srgbClr val="EEECE1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457200">
              <a:spcBef>
                <a:spcPts val="1000"/>
              </a:spcBef>
              <a:defRPr sz="3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Samarbejdsrelationer er baseret på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Fælles mål </a:t>
            </a:r>
            <a:r>
              <a:rPr sz="1900" b="0"/>
              <a:t>- Vores (sam)arbejde understøtter i praksis delmål og mål som er sat sammen med/for borgeren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Fælles viden </a:t>
            </a:r>
            <a:r>
              <a:rPr sz="2000"/>
              <a:t> </a:t>
            </a:r>
            <a:r>
              <a:rPr sz="2000" b="0"/>
              <a:t>- </a:t>
            </a:r>
            <a:r>
              <a:rPr sz="1900" b="0"/>
              <a:t>Vi kender hinandens </a:t>
            </a:r>
            <a:r>
              <a:rPr sz="1900"/>
              <a:t>opgaver</a:t>
            </a:r>
            <a:r>
              <a:rPr sz="1900" b="0"/>
              <a:t> ift “typen” af borger og har fælles viden om den</a:t>
            </a:r>
            <a:r>
              <a:rPr sz="1900"/>
              <a:t> konkrete borger</a:t>
            </a:r>
            <a:r>
              <a:rPr sz="1900" b="0"/>
              <a:t> og de </a:t>
            </a:r>
            <a:r>
              <a:rPr sz="1900"/>
              <a:t>mål</a:t>
            </a:r>
            <a:r>
              <a:rPr sz="1900" b="0"/>
              <a:t> der arbejdes mod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Gensidig respekt </a:t>
            </a:r>
            <a:r>
              <a:rPr sz="1900" b="0"/>
              <a:t>- Vi kan se hvordan dem vi samarbejder med bidrager med noget vigtigt </a:t>
            </a:r>
          </a:p>
        </p:txBody>
      </p:sp>
      <p:sp>
        <p:nvSpPr>
          <p:cNvPr id="393" name="Koordinerende kommunikation er…"/>
          <p:cNvSpPr txBox="1"/>
          <p:nvPr/>
        </p:nvSpPr>
        <p:spPr>
          <a:xfrm>
            <a:off x="7613258" y="3733482"/>
            <a:ext cx="5201921" cy="5169135"/>
          </a:xfrm>
          <a:prstGeom prst="rect">
            <a:avLst/>
          </a:prstGeom>
          <a:solidFill>
            <a:srgbClr val="EEECE1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457200">
              <a:spcBef>
                <a:spcPts val="1600"/>
              </a:spcBef>
              <a:defRPr sz="3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Koordinerende kommunikation er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Tilpas hyppig </a:t>
            </a:r>
            <a:r>
              <a:rPr sz="1900"/>
              <a:t>til at kunne handle </a:t>
            </a:r>
            <a:r>
              <a:t>rettidigt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Præcis og problemløsende </a:t>
            </a:r>
            <a:r>
              <a:rPr sz="1900" b="0"/>
              <a:t>- Fx et fysisk møde mellem centrale aktører med borger/opgavefokuseret udveksling af viden, refleksion og handleplan</a:t>
            </a:r>
          </a:p>
        </p:txBody>
      </p:sp>
      <p:pic>
        <p:nvPicPr>
          <p:cNvPr id="394" name="C:\Users\Jody Hoffer Gittell\Documents\My Dropbox\RCRC\Web\RCRC_Logo_Web_Seal.jpg" descr="C:\Users\Jody Hoffer Gittell\Documents\My Dropbox\RCRC\Web\RCRC_Logo_Web_Se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42542" y="8833077"/>
            <a:ext cx="6256303" cy="90537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Rektangel"/>
          <p:cNvSpPr/>
          <p:nvPr/>
        </p:nvSpPr>
        <p:spPr>
          <a:xfrm>
            <a:off x="24696" y="-1"/>
            <a:ext cx="13004801" cy="210788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6" name="Sammenhæng i patient- og borgerforløb"/>
          <p:cNvSpPr txBox="1"/>
          <p:nvPr/>
        </p:nvSpPr>
        <p:spPr>
          <a:xfrm>
            <a:off x="-88798" y="166000"/>
            <a:ext cx="13182396" cy="980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b">
            <a:spAutoFit/>
          </a:bodyPr>
          <a:lstStyle>
            <a:lvl1pPr defTabSz="457200">
              <a:defRPr sz="5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Sammenhæng i patient- og borgerforløb</a:t>
            </a:r>
          </a:p>
        </p:txBody>
      </p:sp>
      <p:sp>
        <p:nvSpPr>
          <p:cNvPr id="397" name="understøttes ved"/>
          <p:cNvSpPr txBox="1"/>
          <p:nvPr/>
        </p:nvSpPr>
        <p:spPr>
          <a:xfrm>
            <a:off x="4659712" y="1063012"/>
            <a:ext cx="40520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understøttes ved  </a:t>
            </a:r>
          </a:p>
        </p:txBody>
      </p:sp>
      <p:grpSp>
        <p:nvGrpSpPr>
          <p:cNvPr id="400" name="Grupper"/>
          <p:cNvGrpSpPr/>
          <p:nvPr/>
        </p:nvGrpSpPr>
        <p:grpSpPr>
          <a:xfrm>
            <a:off x="4386766" y="8632871"/>
            <a:ext cx="4521762" cy="994112"/>
            <a:chOff x="0" y="0"/>
            <a:chExt cx="4521760" cy="994110"/>
          </a:xfrm>
        </p:grpSpPr>
        <p:sp>
          <p:nvSpPr>
            <p:cNvPr id="398" name="Figur"/>
            <p:cNvSpPr/>
            <p:nvPr/>
          </p:nvSpPr>
          <p:spPr>
            <a:xfrm rot="5510098">
              <a:off x="1835602" y="-1751360"/>
              <a:ext cx="850557" cy="449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4" h="21600" extrusionOk="0">
                  <a:moveTo>
                    <a:pt x="0" y="17633"/>
                  </a:moveTo>
                  <a:lnTo>
                    <a:pt x="6483" y="12784"/>
                  </a:lnTo>
                  <a:lnTo>
                    <a:pt x="6483" y="14988"/>
                  </a:lnTo>
                  <a:cubicBezTo>
                    <a:pt x="12345" y="14166"/>
                    <a:pt x="16863" y="12282"/>
                    <a:pt x="18639" y="9919"/>
                  </a:cubicBezTo>
                  <a:cubicBezTo>
                    <a:pt x="21600" y="13858"/>
                    <a:pt x="16254" y="18026"/>
                    <a:pt x="6483" y="19396"/>
                  </a:cubicBezTo>
                  <a:lnTo>
                    <a:pt x="6483" y="21600"/>
                  </a:lnTo>
                  <a:close/>
                  <a:moveTo>
                    <a:pt x="19450" y="12123"/>
                  </a:moveTo>
                  <a:cubicBezTo>
                    <a:pt x="19450" y="7862"/>
                    <a:pt x="10742" y="4408"/>
                    <a:pt x="0" y="4408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0742" y="0"/>
                    <a:pt x="19450" y="3454"/>
                    <a:pt x="19450" y="7714"/>
                  </a:cubicBezTo>
                  <a:close/>
                </a:path>
              </a:pathLst>
            </a:custGeom>
            <a:solidFill>
              <a:srgbClr val="776F65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9" name="Figur"/>
            <p:cNvSpPr/>
            <p:nvPr/>
          </p:nvSpPr>
          <p:spPr>
            <a:xfrm rot="5510098">
              <a:off x="2821720" y="-733336"/>
              <a:ext cx="850370" cy="2523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14009"/>
                    <a:pt x="11929" y="7855"/>
                    <a:pt x="0" y="7855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1929" y="0"/>
                    <a:pt x="21600" y="6154"/>
                    <a:pt x="21600" y="1374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pic>
        <p:nvPicPr>
          <p:cNvPr id="401" name="pasted-image.png" descr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62948" y="2898862"/>
            <a:ext cx="2045597" cy="747088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høj grad af “relationel koordinering”"/>
          <p:cNvSpPr txBox="1"/>
          <p:nvPr/>
        </p:nvSpPr>
        <p:spPr>
          <a:xfrm>
            <a:off x="2653062" y="1531600"/>
            <a:ext cx="798916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høj grad af “relationel koordinering”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Oval"/>
          <p:cNvSpPr/>
          <p:nvPr/>
        </p:nvSpPr>
        <p:spPr>
          <a:xfrm>
            <a:off x="4985173" y="975359"/>
            <a:ext cx="2384214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05" name="Oval"/>
          <p:cNvSpPr/>
          <p:nvPr/>
        </p:nvSpPr>
        <p:spPr>
          <a:xfrm>
            <a:off x="9428480" y="3467946"/>
            <a:ext cx="2275841" cy="1408854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06" name="Oval"/>
          <p:cNvSpPr/>
          <p:nvPr/>
        </p:nvSpPr>
        <p:spPr>
          <a:xfrm>
            <a:off x="1950719" y="1842346"/>
            <a:ext cx="2059095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07" name="Oval"/>
          <p:cNvSpPr/>
          <p:nvPr/>
        </p:nvSpPr>
        <p:spPr>
          <a:xfrm>
            <a:off x="7802880" y="1625599"/>
            <a:ext cx="2492588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08" name="Oval"/>
          <p:cNvSpPr/>
          <p:nvPr/>
        </p:nvSpPr>
        <p:spPr>
          <a:xfrm>
            <a:off x="758613" y="3576320"/>
            <a:ext cx="2275841" cy="151722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09" name="Patient"/>
          <p:cNvSpPr txBox="1"/>
          <p:nvPr/>
        </p:nvSpPr>
        <p:spPr>
          <a:xfrm>
            <a:off x="5201920" y="108373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Patient </a:t>
            </a:r>
          </a:p>
        </p:txBody>
      </p:sp>
      <p:sp>
        <p:nvSpPr>
          <p:cNvPr id="410" name="Pårørende/…"/>
          <p:cNvSpPr txBox="1"/>
          <p:nvPr/>
        </p:nvSpPr>
        <p:spPr>
          <a:xfrm>
            <a:off x="1795952" y="2064437"/>
            <a:ext cx="2219396" cy="76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Pårørende/</a:t>
            </a:r>
          </a:p>
          <a:p>
            <a: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netværk</a:t>
            </a:r>
          </a:p>
        </p:txBody>
      </p:sp>
      <p:sp>
        <p:nvSpPr>
          <p:cNvPr id="411" name="Fag-funktion 1"/>
          <p:cNvSpPr txBox="1"/>
          <p:nvPr/>
        </p:nvSpPr>
        <p:spPr>
          <a:xfrm>
            <a:off x="8128000" y="1842346"/>
            <a:ext cx="1842347" cy="389271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1</a:t>
            </a:r>
          </a:p>
        </p:txBody>
      </p:sp>
      <p:sp>
        <p:nvSpPr>
          <p:cNvPr id="412" name="Fag-funktion 2"/>
          <p:cNvSpPr txBox="1"/>
          <p:nvPr/>
        </p:nvSpPr>
        <p:spPr>
          <a:xfrm>
            <a:off x="9645226" y="368469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2</a:t>
            </a:r>
          </a:p>
        </p:txBody>
      </p:sp>
      <p:sp>
        <p:nvSpPr>
          <p:cNvPr id="413" name="Fag-funktion 7"/>
          <p:cNvSpPr txBox="1"/>
          <p:nvPr/>
        </p:nvSpPr>
        <p:spPr>
          <a:xfrm>
            <a:off x="1083733" y="3901440"/>
            <a:ext cx="1733974" cy="389270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7</a:t>
            </a:r>
          </a:p>
        </p:txBody>
      </p:sp>
      <p:sp>
        <p:nvSpPr>
          <p:cNvPr id="414" name="Fag-funktion 6"/>
          <p:cNvSpPr/>
          <p:nvPr/>
        </p:nvSpPr>
        <p:spPr>
          <a:xfrm>
            <a:off x="1083733" y="5527040"/>
            <a:ext cx="2600961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6</a:t>
            </a:r>
          </a:p>
        </p:txBody>
      </p:sp>
      <p:sp>
        <p:nvSpPr>
          <p:cNvPr id="415" name="Oval"/>
          <p:cNvSpPr/>
          <p:nvPr/>
        </p:nvSpPr>
        <p:spPr>
          <a:xfrm>
            <a:off x="8561493" y="5635413"/>
            <a:ext cx="2709335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6" name="Fag-funktion 5"/>
          <p:cNvSpPr/>
          <p:nvPr/>
        </p:nvSpPr>
        <p:spPr>
          <a:xfrm>
            <a:off x="3251200" y="7477759"/>
            <a:ext cx="2384214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5</a:t>
            </a:r>
          </a:p>
        </p:txBody>
      </p:sp>
      <p:sp>
        <p:nvSpPr>
          <p:cNvPr id="417" name="Fag-funktion 4"/>
          <p:cNvSpPr/>
          <p:nvPr/>
        </p:nvSpPr>
        <p:spPr>
          <a:xfrm>
            <a:off x="6285544" y="7526204"/>
            <a:ext cx="2709334" cy="119210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4</a:t>
            </a:r>
          </a:p>
        </p:txBody>
      </p:sp>
      <p:sp>
        <p:nvSpPr>
          <p:cNvPr id="418" name="Fag-funktion 3"/>
          <p:cNvSpPr txBox="1"/>
          <p:nvPr/>
        </p:nvSpPr>
        <p:spPr>
          <a:xfrm>
            <a:off x="8778240" y="6068906"/>
            <a:ext cx="2384214" cy="38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3</a:t>
            </a:r>
          </a:p>
        </p:txBody>
      </p:sp>
      <p:sp>
        <p:nvSpPr>
          <p:cNvPr id="419" name="Streg"/>
          <p:cNvSpPr/>
          <p:nvPr/>
        </p:nvSpPr>
        <p:spPr>
          <a:xfrm flipH="1">
            <a:off x="4768425" y="2167466"/>
            <a:ext cx="1300483" cy="531029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0" name="Streg"/>
          <p:cNvSpPr/>
          <p:nvPr/>
        </p:nvSpPr>
        <p:spPr>
          <a:xfrm>
            <a:off x="6068906" y="2167466"/>
            <a:ext cx="1408855" cy="541866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1" name="Streg"/>
          <p:cNvSpPr/>
          <p:nvPr/>
        </p:nvSpPr>
        <p:spPr>
          <a:xfrm>
            <a:off x="4768426" y="7477759"/>
            <a:ext cx="2709335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2" name="Streg"/>
          <p:cNvSpPr/>
          <p:nvPr/>
        </p:nvSpPr>
        <p:spPr>
          <a:xfrm flipH="1">
            <a:off x="4009813" y="2167466"/>
            <a:ext cx="205909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3" name="Streg"/>
          <p:cNvSpPr/>
          <p:nvPr/>
        </p:nvSpPr>
        <p:spPr>
          <a:xfrm>
            <a:off x="6068906" y="2167466"/>
            <a:ext cx="173397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4" name="Streg"/>
          <p:cNvSpPr/>
          <p:nvPr/>
        </p:nvSpPr>
        <p:spPr>
          <a:xfrm>
            <a:off x="4009813" y="2492586"/>
            <a:ext cx="3793068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5" name="Streg"/>
          <p:cNvSpPr/>
          <p:nvPr/>
        </p:nvSpPr>
        <p:spPr>
          <a:xfrm flipH="1">
            <a:off x="3034453" y="2167466"/>
            <a:ext cx="3034454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6" name="Streg"/>
          <p:cNvSpPr/>
          <p:nvPr/>
        </p:nvSpPr>
        <p:spPr>
          <a:xfrm>
            <a:off x="3034453" y="4226559"/>
            <a:ext cx="6394027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7" name="Streg"/>
          <p:cNvSpPr/>
          <p:nvPr/>
        </p:nvSpPr>
        <p:spPr>
          <a:xfrm>
            <a:off x="6068906" y="2167466"/>
            <a:ext cx="3359575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8" name="Streg"/>
          <p:cNvSpPr/>
          <p:nvPr/>
        </p:nvSpPr>
        <p:spPr>
          <a:xfrm flipH="1">
            <a:off x="7477759" y="4226559"/>
            <a:ext cx="1950722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9" name="Streg"/>
          <p:cNvSpPr/>
          <p:nvPr/>
        </p:nvSpPr>
        <p:spPr>
          <a:xfrm>
            <a:off x="7802879" y="2492586"/>
            <a:ext cx="1625602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0" name="Streg"/>
          <p:cNvSpPr/>
          <p:nvPr/>
        </p:nvSpPr>
        <p:spPr>
          <a:xfrm flipH="1">
            <a:off x="3034453" y="2492586"/>
            <a:ext cx="975361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1" name="Streg"/>
          <p:cNvSpPr/>
          <p:nvPr/>
        </p:nvSpPr>
        <p:spPr>
          <a:xfrm>
            <a:off x="4009813" y="2492586"/>
            <a:ext cx="4551681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2" name="Streg"/>
          <p:cNvSpPr/>
          <p:nvPr/>
        </p:nvSpPr>
        <p:spPr>
          <a:xfrm flipH="1">
            <a:off x="3684693" y="2492586"/>
            <a:ext cx="325121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3" name="Streg"/>
          <p:cNvSpPr/>
          <p:nvPr/>
        </p:nvSpPr>
        <p:spPr>
          <a:xfrm flipH="1">
            <a:off x="3684692" y="2492586"/>
            <a:ext cx="4118189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4" name="Streg"/>
          <p:cNvSpPr/>
          <p:nvPr/>
        </p:nvSpPr>
        <p:spPr>
          <a:xfrm>
            <a:off x="3034453" y="4226560"/>
            <a:ext cx="650241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5" name="Streg"/>
          <p:cNvSpPr/>
          <p:nvPr/>
        </p:nvSpPr>
        <p:spPr>
          <a:xfrm>
            <a:off x="3034453" y="4226559"/>
            <a:ext cx="433493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6" name="Streg"/>
          <p:cNvSpPr/>
          <p:nvPr/>
        </p:nvSpPr>
        <p:spPr>
          <a:xfrm>
            <a:off x="3034453" y="4226559"/>
            <a:ext cx="173397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7" name="Streg"/>
          <p:cNvSpPr/>
          <p:nvPr/>
        </p:nvSpPr>
        <p:spPr>
          <a:xfrm>
            <a:off x="7802879" y="2492586"/>
            <a:ext cx="758615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8" name="Streg"/>
          <p:cNvSpPr/>
          <p:nvPr/>
        </p:nvSpPr>
        <p:spPr>
          <a:xfrm flipH="1">
            <a:off x="8561493" y="4226560"/>
            <a:ext cx="866988" cy="19507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9" name="Streg"/>
          <p:cNvSpPr/>
          <p:nvPr/>
        </p:nvSpPr>
        <p:spPr>
          <a:xfrm>
            <a:off x="4009814" y="2492586"/>
            <a:ext cx="758613" cy="49851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0" name="Streg"/>
          <p:cNvSpPr/>
          <p:nvPr/>
        </p:nvSpPr>
        <p:spPr>
          <a:xfrm flipH="1">
            <a:off x="4768426" y="2492586"/>
            <a:ext cx="3034455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1" name="Streg"/>
          <p:cNvSpPr/>
          <p:nvPr/>
        </p:nvSpPr>
        <p:spPr>
          <a:xfrm>
            <a:off x="4009813" y="2492586"/>
            <a:ext cx="3467948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2" name="Streg"/>
          <p:cNvSpPr/>
          <p:nvPr/>
        </p:nvSpPr>
        <p:spPr>
          <a:xfrm flipH="1">
            <a:off x="7477761" y="2492586"/>
            <a:ext cx="325119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3" name="Streg"/>
          <p:cNvSpPr/>
          <p:nvPr/>
        </p:nvSpPr>
        <p:spPr>
          <a:xfrm>
            <a:off x="4009812" y="2492587"/>
            <a:ext cx="5418669" cy="173397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4" name="Streg"/>
          <p:cNvSpPr/>
          <p:nvPr/>
        </p:nvSpPr>
        <p:spPr>
          <a:xfrm flipH="1">
            <a:off x="3684693" y="2167466"/>
            <a:ext cx="2384214" cy="390144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5" name="Streg"/>
          <p:cNvSpPr/>
          <p:nvPr/>
        </p:nvSpPr>
        <p:spPr>
          <a:xfrm>
            <a:off x="6068154" y="2167809"/>
            <a:ext cx="2493339" cy="400947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6" name="Streg"/>
          <p:cNvSpPr/>
          <p:nvPr/>
        </p:nvSpPr>
        <p:spPr>
          <a:xfrm flipH="1">
            <a:off x="3034453" y="2492586"/>
            <a:ext cx="4768427" cy="17339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7" name="Streg"/>
          <p:cNvSpPr/>
          <p:nvPr/>
        </p:nvSpPr>
        <p:spPr>
          <a:xfrm flipH="1">
            <a:off x="3684693" y="4226560"/>
            <a:ext cx="5743787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8" name="Streg"/>
          <p:cNvSpPr/>
          <p:nvPr/>
        </p:nvSpPr>
        <p:spPr>
          <a:xfrm flipH="1">
            <a:off x="4768426" y="4226559"/>
            <a:ext cx="4660055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9" name="Streg"/>
          <p:cNvSpPr/>
          <p:nvPr/>
        </p:nvSpPr>
        <p:spPr>
          <a:xfrm>
            <a:off x="3034453" y="4226560"/>
            <a:ext cx="5527041" cy="195072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0" name="Streg"/>
          <p:cNvSpPr/>
          <p:nvPr/>
        </p:nvSpPr>
        <p:spPr>
          <a:xfrm>
            <a:off x="3684692" y="6068906"/>
            <a:ext cx="1083735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1" name="Streg"/>
          <p:cNvSpPr/>
          <p:nvPr/>
        </p:nvSpPr>
        <p:spPr>
          <a:xfrm>
            <a:off x="3684693" y="6068906"/>
            <a:ext cx="3684694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2" name="Streg"/>
          <p:cNvSpPr/>
          <p:nvPr/>
        </p:nvSpPr>
        <p:spPr>
          <a:xfrm flipV="1">
            <a:off x="7477760" y="6177279"/>
            <a:ext cx="1083734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3" name="Streg"/>
          <p:cNvSpPr/>
          <p:nvPr/>
        </p:nvSpPr>
        <p:spPr>
          <a:xfrm>
            <a:off x="3684693" y="6068906"/>
            <a:ext cx="4876801" cy="1083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4" name="Streg"/>
          <p:cNvSpPr/>
          <p:nvPr/>
        </p:nvSpPr>
        <p:spPr>
          <a:xfrm flipV="1">
            <a:off x="4768426" y="6177279"/>
            <a:ext cx="3793068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5" name="Oval"/>
          <p:cNvSpPr/>
          <p:nvPr/>
        </p:nvSpPr>
        <p:spPr>
          <a:xfrm>
            <a:off x="4771143" y="3859003"/>
            <a:ext cx="2601877" cy="1517228"/>
          </a:xfrm>
          <a:prstGeom prst="ellipse">
            <a:avLst/>
          </a:prstGeom>
          <a:solidFill>
            <a:srgbClr val="92D050"/>
          </a:solidFill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458" name="Grupper"/>
          <p:cNvGrpSpPr/>
          <p:nvPr/>
        </p:nvGrpSpPr>
        <p:grpSpPr>
          <a:xfrm>
            <a:off x="5039621" y="4158424"/>
            <a:ext cx="2064921" cy="1653420"/>
            <a:chOff x="0" y="0"/>
            <a:chExt cx="2064920" cy="1653419"/>
          </a:xfrm>
        </p:grpSpPr>
        <p:sp>
          <p:nvSpPr>
            <p:cNvPr id="456" name="Rektangel"/>
            <p:cNvSpPr/>
            <p:nvPr/>
          </p:nvSpPr>
          <p:spPr>
            <a:xfrm>
              <a:off x="0" y="0"/>
              <a:ext cx="2064921" cy="899545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57" name="Målgruppe/Type af forløb"/>
            <p:cNvSpPr txBox="1"/>
            <p:nvPr/>
          </p:nvSpPr>
          <p:spPr>
            <a:xfrm>
              <a:off x="0" y="0"/>
              <a:ext cx="2064921" cy="1653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t">
              <a:noAutofit/>
            </a:bodyPr>
            <a:lstStyle>
              <a:lvl1pPr defTabSz="457200">
                <a:defRPr sz="20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Målgruppe/Type af forløb</a:t>
              </a:r>
            </a:p>
          </p:txBody>
        </p:sp>
      </p:grpSp>
      <p:sp>
        <p:nvSpPr>
          <p:cNvPr id="459" name="Faglige funktioner i forløbet"/>
          <p:cNvSpPr/>
          <p:nvPr/>
        </p:nvSpPr>
        <p:spPr>
          <a:xfrm>
            <a:off x="374790" y="8666667"/>
            <a:ext cx="3428367" cy="1054009"/>
          </a:xfrm>
          <a:prstGeom prst="roundRect">
            <a:avLst>
              <a:gd name="adj" fmla="val 18074"/>
            </a:avLst>
          </a:prstGeom>
          <a:gradFill>
            <a:gsLst>
              <a:gs pos="0">
                <a:srgbClr val="ABA44E"/>
              </a:gs>
              <a:gs pos="100000">
                <a:srgbClr val="EFE8AA"/>
              </a:gs>
            </a:gsLst>
            <a:lin ang="16200000"/>
          </a:gradFill>
          <a:ln w="12700">
            <a:solidFill>
              <a:srgbClr val="756C62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l" defTabSz="4572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Faglige funktioner i forløbet</a:t>
            </a:r>
          </a:p>
        </p:txBody>
      </p:sp>
      <p:sp>
        <p:nvSpPr>
          <p:cNvPr id="460" name="Rektangel"/>
          <p:cNvSpPr/>
          <p:nvPr/>
        </p:nvSpPr>
        <p:spPr>
          <a:xfrm>
            <a:off x="-2172" y="-71544"/>
            <a:ext cx="13019599" cy="100387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1" name="Sammenhængende borgerforløb: En koordinationsudfordring"/>
          <p:cNvSpPr txBox="1"/>
          <p:nvPr/>
        </p:nvSpPr>
        <p:spPr>
          <a:xfrm>
            <a:off x="1777899" y="192554"/>
            <a:ext cx="11724638" cy="475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l" defTabSz="457200">
              <a:defRPr sz="24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Sammenhængende borgerforløb: En koordinationsudfordring</a:t>
            </a:r>
          </a:p>
        </p:txBody>
      </p:sp>
      <p:pic>
        <p:nvPicPr>
          <p:cNvPr id="462" name="C:\Users\Jody Hoffer Gittell\Documents\My Dropbox\RCRC\Web\RCRC_Logo_Web_Seal.jpg" descr="C:\Users\Jody Hoffer Gittell\Documents\My Dropbox\RCRC\Web\RCRC_Logo_Web_Seal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64338" y="8876954"/>
            <a:ext cx="6256303" cy="905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6B49E00B-1414-44A3-82C6-07AF7566BD35-L0-001.jpeg" descr="6B49E00B-1414-44A3-82C6-07AF7566BD3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1701" y="0"/>
            <a:ext cx="958139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Må deles med angivelse af kilden: Vestergaard (2016): Byg bro mellem siloerne"/>
          <p:cNvSpPr txBox="1"/>
          <p:nvPr/>
        </p:nvSpPr>
        <p:spPr>
          <a:xfrm>
            <a:off x="7979524" y="9340806"/>
            <a:ext cx="4628770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solidFill>
                  <a:srgbClr val="A6AAA8"/>
                </a:solidFill>
              </a:defRPr>
            </a:lvl1pPr>
          </a:lstStyle>
          <a:p>
            <a:r>
              <a:t>Må deles med angivelse af kilden: Vestergaard (2016): Byg bro mellem siloerne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IMG_0272.jpg" descr="IMG_027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1482" b="21482"/>
          <a:stretch>
            <a:fillRect/>
          </a:stretch>
        </p:blipFill>
        <p:spPr>
          <a:xfrm>
            <a:off x="5193441" y="5488516"/>
            <a:ext cx="2069799" cy="1552992"/>
          </a:xfrm>
          <a:prstGeom prst="rect">
            <a:avLst/>
          </a:prstGeom>
        </p:spPr>
      </p:pic>
      <p:sp>
        <p:nvSpPr>
          <p:cNvPr id="675" name="Connect med mig på Linkedin eller www.fairproces.dk (mailliste) og få updates med artikler, slides og værktøjer"/>
          <p:cNvSpPr txBox="1"/>
          <p:nvPr/>
        </p:nvSpPr>
        <p:spPr>
          <a:xfrm>
            <a:off x="1364897" y="764116"/>
            <a:ext cx="10025237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Connect med mig på Linkedin eller </a:t>
            </a:r>
            <a:r>
              <a:rPr u="sng">
                <a:hlinkClick r:id="rId3"/>
              </a:rPr>
              <a:t>www.fairproces.dk</a:t>
            </a:r>
            <a:r>
              <a:t> </a:t>
            </a:r>
            <a:r>
              <a:rPr sz="3000"/>
              <a:t>(</a:t>
            </a:r>
            <a:r>
              <a:rPr sz="3000">
                <a:solidFill>
                  <a:srgbClr val="E8A433"/>
                </a:solidFill>
              </a:rPr>
              <a:t>mailliste</a:t>
            </a:r>
            <a:r>
              <a:t>) og få updates med artikler, slides og værktøjer</a:t>
            </a:r>
          </a:p>
        </p:txBody>
      </p:sp>
      <p:sp>
        <p:nvSpPr>
          <p:cNvPr id="676" name="Bo Vestergaard…"/>
          <p:cNvSpPr txBox="1"/>
          <p:nvPr/>
        </p:nvSpPr>
        <p:spPr>
          <a:xfrm>
            <a:off x="3766347" y="7067089"/>
            <a:ext cx="492389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900"/>
            </a:pPr>
            <a:r>
              <a:t>Bo Vestergaard</a:t>
            </a:r>
          </a:p>
          <a:p>
            <a:pPr>
              <a:defRPr sz="1900"/>
            </a:pPr>
            <a:r>
              <a:t>Konsulent. </a:t>
            </a:r>
          </a:p>
          <a:p>
            <a:pPr>
              <a:defRPr sz="1900"/>
            </a:pPr>
            <a:r>
              <a:t>Partner i Relational Coordination </a:t>
            </a:r>
          </a:p>
          <a:p>
            <a:pPr>
              <a:defRPr sz="1900"/>
            </a:pPr>
            <a:r>
              <a:t>Research Collaborative, Brandeis University</a:t>
            </a:r>
          </a:p>
          <a:p>
            <a:pPr>
              <a:defRPr sz="1900"/>
            </a:pPr>
            <a:endParaRPr/>
          </a:p>
          <a:p>
            <a:pPr>
              <a:defRPr sz="1900"/>
            </a:pPr>
            <a:r>
              <a:rPr u="sng">
                <a:hlinkClick r:id="rId4"/>
              </a:rPr>
              <a:t>fairproces.dk</a:t>
            </a:r>
          </a:p>
          <a:p>
            <a:pPr>
              <a:defRPr sz="1900"/>
            </a:pPr>
            <a:r>
              <a:t>www.agora.as</a:t>
            </a:r>
          </a:p>
          <a:p>
            <a:pPr>
              <a:defRPr sz="1900"/>
            </a:pPr>
            <a:r>
              <a:rPr u="sng">
                <a:hlinkClick r:id="rId5"/>
              </a:rPr>
              <a:t>fairproces@fairproces.dk</a:t>
            </a:r>
            <a:r>
              <a:t> </a:t>
            </a:r>
          </a:p>
        </p:txBody>
      </p:sp>
      <p:sp>
        <p:nvSpPr>
          <p:cNvPr id="677" name="Ny bog: “Byg bro mellem siloerne”"/>
          <p:cNvSpPr txBox="1"/>
          <p:nvPr/>
        </p:nvSpPr>
        <p:spPr>
          <a:xfrm>
            <a:off x="1489782" y="3672416"/>
            <a:ext cx="1002523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Ny bog: </a:t>
            </a:r>
            <a:r>
              <a:rPr>
                <a:solidFill>
                  <a:srgbClr val="BC8027"/>
                </a:solidFill>
              </a:rPr>
              <a:t>“Byg bro mellem siloerne”</a:t>
            </a:r>
          </a:p>
        </p:txBody>
      </p:sp>
      <p:pic>
        <p:nvPicPr>
          <p:cNvPr id="678" name="pasted-image.tiff" descr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257695" y="4485861"/>
            <a:ext cx="3411443" cy="4408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679" name="image1.png" descr="image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2812" y="4522328"/>
            <a:ext cx="3413255" cy="4335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80" name="image14.png" descr="image14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68801" y="2921572"/>
            <a:ext cx="1671876" cy="158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1" name="image15.png" descr="image15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91657" y="8684671"/>
            <a:ext cx="1705293" cy="930245"/>
          </a:xfrm>
          <a:prstGeom prst="rect">
            <a:avLst/>
          </a:prstGeom>
          <a:ln w="12700">
            <a:miter lim="400000"/>
          </a:ln>
        </p:spPr>
      </p:pic>
      <p:sp>
        <p:nvSpPr>
          <p:cNvPr id="682" name="Best paper"/>
          <p:cNvSpPr txBox="1"/>
          <p:nvPr/>
        </p:nvSpPr>
        <p:spPr>
          <a:xfrm rot="19743713">
            <a:off x="-77096" y="2694237"/>
            <a:ext cx="24773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Best paper</a:t>
            </a:r>
          </a:p>
        </p:txBody>
      </p:sp>
      <p:sp>
        <p:nvSpPr>
          <p:cNvPr id="683" name="Uddrag bragt i..."/>
          <p:cNvSpPr txBox="1"/>
          <p:nvPr/>
        </p:nvSpPr>
        <p:spPr>
          <a:xfrm>
            <a:off x="66102" y="8159305"/>
            <a:ext cx="37466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Uddrag bragt i...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3:10"/>
          <p:cNvSpPr txBox="1"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>
                <a:solidFill>
                  <a:srgbClr val="FFFFFF"/>
                </a:solidFill>
              </a:defRPr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686" name="8:10"/>
          <p:cNvSpPr txBox="1"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>
                <a:solidFill>
                  <a:srgbClr val="FFFFFF"/>
                </a:solidFill>
              </a:defRPr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689" name="Forbindelsesstreg" descr="Forbindelsesstr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688" name="Se fx. Smith: Success Rates for Different Kind of Organizational Change. Performance Improvement vol. 41. No.2. January 2002.…"/>
          <p:cNvSpPr txBox="1"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Ramme og retning…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Ramme og retning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Involvering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Forklaring</a:t>
            </a:r>
          </a:p>
        </p:txBody>
      </p:sp>
      <p:sp>
        <p:nvSpPr>
          <p:cNvPr id="695" name="Ledelsen overtræder mindst et princip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Ledelsen overtræder mindst et princip</a:t>
            </a:r>
          </a:p>
        </p:txBody>
      </p:sp>
      <p:sp>
        <p:nvSpPr>
          <p:cNvPr id="696" name="Tillid til:…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Tillid til: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Lederen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Beslutningen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Strategien</a:t>
            </a:r>
          </a:p>
        </p:txBody>
      </p:sp>
      <p:sp>
        <p:nvSpPr>
          <p:cNvPr id="697" name="Aktiv og frivillig i udvikling og afprøvning af løsninger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698" name="Mistillid til:…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Mistillid til: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Lederen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Beslutningen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Strategien</a:t>
            </a:r>
          </a:p>
        </p:txBody>
      </p:sp>
      <p:sp>
        <p:nvSpPr>
          <p:cNvPr id="699" name="Passiv eller modvillig i implementering af beslutninger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700" name="Proces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Proces</a:t>
            </a:r>
          </a:p>
        </p:txBody>
      </p:sp>
      <p:sp>
        <p:nvSpPr>
          <p:cNvPr id="701" name="Holdning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Holdning</a:t>
            </a:r>
          </a:p>
        </p:txBody>
      </p:sp>
      <p:sp>
        <p:nvSpPr>
          <p:cNvPr id="702" name="Adfærd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Adfærd</a:t>
            </a:r>
          </a:p>
        </p:txBody>
      </p:sp>
      <p:sp>
        <p:nvSpPr>
          <p:cNvPr id="703" name="Pil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4" name="Pil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05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707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709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711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713" name="Fair proces dynamikken.…"/>
          <p:cNvSpPr txBox="1"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714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540388" y="177800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" grpId="2" animBg="1" advAuto="0"/>
      <p:bldP spid="695" grpId="4" animBg="1" advAuto="0"/>
      <p:bldP spid="696" grpId="1" animBg="1" advAuto="0"/>
      <p:bldP spid="698" grpId="3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Oval" descr="Oval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720" name="Oval" descr="Oval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724" name="Mulighedsrum"/>
          <p:cNvGrpSpPr/>
          <p:nvPr/>
        </p:nvGrpSpPr>
        <p:grpSpPr>
          <a:xfrm>
            <a:off x="4665103" y="3748084"/>
            <a:ext cx="3674594" cy="889001"/>
            <a:chOff x="0" y="0"/>
            <a:chExt cx="3674592" cy="889000"/>
          </a:xfrm>
        </p:grpSpPr>
        <p:sp>
          <p:nvSpPr>
            <p:cNvPr id="723" name="Mulighedsrum"/>
            <p:cNvSpPr txBox="1"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>
                  <a:solidFill>
                    <a:srgbClr val="FFFFFF"/>
                  </a:solidFill>
                </a:defRPr>
              </a:lvl1pPr>
            </a:lstStyle>
            <a:p>
              <a:r>
                <a:t>Mulighedsrum</a:t>
              </a:r>
            </a:p>
          </p:txBody>
        </p:sp>
        <p:pic>
          <p:nvPicPr>
            <p:cNvPr id="722" name="Mulighedsrum" descr="Mulighedsrum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725" name="Rammer- og retning"/>
          <p:cNvSpPr txBox="1"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Rammer- og retning</a:t>
            </a:r>
          </a:p>
        </p:txBody>
      </p:sp>
      <p:grpSp>
        <p:nvGrpSpPr>
          <p:cNvPr id="728" name="Vilkårsrum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727" name="Vilkårsrum"/>
            <p:cNvSpPr txBox="1"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>
                  <a:solidFill>
                    <a:srgbClr val="FFFFFF"/>
                  </a:solidFill>
                </a:defRPr>
              </a:lvl1pPr>
            </a:lstStyle>
            <a:p>
              <a:r>
                <a:t>Vilkårsrum</a:t>
              </a:r>
            </a:p>
          </p:txBody>
        </p:sp>
        <p:pic>
          <p:nvPicPr>
            <p:cNvPr id="726" name="Vilkårsrum" descr="Vilkårsrum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729" name="Involvering…"/>
          <p:cNvSpPr txBox="1"/>
          <p:nvPr/>
        </p:nvSpPr>
        <p:spPr>
          <a:xfrm>
            <a:off x="5023068" y="4622866"/>
            <a:ext cx="295866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Analyse af problemer/ønsket tilstand/arbejdsgange. Udvikling og afprøvning af arbejdsgange/ løsninger</a:t>
            </a:r>
          </a:p>
        </p:txBody>
      </p:sp>
      <p:pic>
        <p:nvPicPr>
          <p:cNvPr id="730" name="Streg" descr="Streg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732" name="Streg" descr="Streg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734" name="Model: Vilkårs- og mulighedsrum"/>
          <p:cNvSpPr txBox="1"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t>Model: Vilkårs- og mulighedsrum</a:t>
            </a:r>
          </a:p>
        </p:txBody>
      </p:sp>
      <p:sp>
        <p:nvSpPr>
          <p:cNvPr id="735" name="Ledelsens styring"/>
          <p:cNvSpPr txBox="1"/>
          <p:nvPr/>
        </p:nvSpPr>
        <p:spPr>
          <a:xfrm>
            <a:off x="80334" y="1528196"/>
            <a:ext cx="251947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Ledelsens styring</a:t>
            </a:r>
          </a:p>
        </p:txBody>
      </p:sp>
      <p:sp>
        <p:nvSpPr>
          <p:cNvPr id="736" name="Medarbejdernes…"/>
          <p:cNvSpPr txBox="1"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Medarbejdernes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 indflydelse</a:t>
            </a:r>
          </a:p>
        </p:txBody>
      </p:sp>
      <p:sp>
        <p:nvSpPr>
          <p:cNvPr id="737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sp>
        <p:nvSpPr>
          <p:cNvPr id="738" name="Retning: Hvad skal lade sig gøre bagefter som ikke kan lade sig gøre nu? Fælles mål?"/>
          <p:cNvSpPr txBox="1"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739" name="Rammer: Hvad ligger fast/er ikke til diskussion?"/>
          <p:cNvSpPr txBox="1"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5" grpId="1" animBg="1" advAuto="0"/>
      <p:bldP spid="729" grpId="2" animBg="1" advAuto="0"/>
      <p:bldP spid="735" grpId="3" animBg="1" advAuto="0"/>
      <p:bldP spid="736" grpId="4" animBg="1" advAuto="0"/>
      <p:bldP spid="738" grpId="5" animBg="1" advAuto="0"/>
      <p:bldP spid="739" grpId="6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Retning:Hvad skal lade sig gøre, som ikke kan lade sig gøre nu? Hvorfor er det vigtigt?…"/>
          <p:cNvGrpSpPr/>
          <p:nvPr/>
        </p:nvGrpSpPr>
        <p:grpSpPr>
          <a:xfrm>
            <a:off x="972757" y="2351666"/>
            <a:ext cx="6246968" cy="6980827"/>
            <a:chOff x="0" y="0"/>
            <a:chExt cx="6246966" cy="6980826"/>
          </a:xfrm>
        </p:grpSpPr>
        <p:sp>
          <p:nvSpPr>
            <p:cNvPr id="742" name="Retning:Hvad skal lade sig gøre, som ikke kan lade sig gøre nu? Hvorfor er det vigtigt?…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Retning:Hvad skal lade sig gøre, som ikke kan lade sig gøre nu? Hvorfor er det vigtigt?</a:t>
              </a:r>
            </a:p>
            <a:p>
              <a:pPr>
                <a:defRPr sz="27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Rammer: hvad ligger fast/er ikke til diskussion? </a:t>
              </a:r>
            </a:p>
            <a:p>
              <a:pPr>
                <a:defRPr sz="27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Involvering: Hvad kan/skal der involveres i? </a:t>
              </a:r>
            </a:p>
            <a:p>
              <a:pPr>
                <a:defRPr sz="27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800">
                  <a:solidFill>
                    <a:srgbClr val="FFFFFF"/>
                  </a:solidFill>
                </a:defRPr>
              </a:pPr>
              <a:r>
                <a:t>Tid: Hvad skal være sket hvornår?</a:t>
              </a:r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41" name="Retning:Hvad skal lade sig gøre, som ikke kan lade sig gøre nu? Hvorfor er det vigtigt?…" descr="Retning:Hvad skal lade sig gøre, som ikke kan lade sig gøre nu? Hvorfor er det vigtigt?…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"/>
              <a:ext cx="6246967" cy="6980828"/>
            </a:xfrm>
            <a:prstGeom prst="rect">
              <a:avLst/>
            </a:prstGeom>
            <a:effectLst/>
          </p:spPr>
        </p:pic>
      </p:grpSp>
      <p:pic>
        <p:nvPicPr>
          <p:cNvPr id="748" name="Forbindelsesstreg" descr="Forbindelsesstr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745" name="Involver…"/>
          <p:cNvSpPr txBox="1"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Involver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746" name="Sæt…"/>
          <p:cNvSpPr txBox="1"/>
          <p:nvPr/>
        </p:nvSpPr>
        <p:spPr>
          <a:xfrm>
            <a:off x="965130" y="914167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Sæt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kontekst</a:t>
            </a:r>
          </a:p>
        </p:txBody>
      </p:sp>
      <p:sp>
        <p:nvSpPr>
          <p:cNvPr id="747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" grpId="1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æt…"/>
          <p:cNvSpPr txBox="1"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Sæt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kontekst</a:t>
            </a:r>
          </a:p>
        </p:txBody>
      </p:sp>
      <p:grpSp>
        <p:nvGrpSpPr>
          <p:cNvPr id="755" name="Retning:Hvad skal lade sig gøre, som ikke kan lade sig gøre nu?…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754" name="Retning:Hvad skal lade sig gøre, som ikke kan lade sig gøre nu?…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>
                  <a:solidFill>
                    <a:srgbClr val="FFFFFF"/>
                  </a:solidFill>
                </a:defRPr>
              </a:pPr>
              <a:r>
                <a:t>Retning:Hvad skal lade sig gøre, som ikke kan lade sig gøre nu?</a:t>
              </a:r>
            </a:p>
            <a:p>
              <a:pPr>
                <a:defRPr sz="2000">
                  <a:solidFill>
                    <a:srgbClr val="FFFFFF"/>
                  </a:solidFill>
                </a:defRPr>
              </a:pPr>
              <a:r>
                <a:t>Rammer: hvad ligger fast/er ikke til diskussion? Hvad kan der involveres i?</a:t>
              </a:r>
            </a:p>
            <a:p>
              <a:pPr>
                <a:defRPr sz="2000">
                  <a:solidFill>
                    <a:srgbClr val="FFFFFF"/>
                  </a:solidFill>
                </a:defRPr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753" name="Retning:Hvad skal lade sig gøre, som ikke kan lade sig gøre nu?…" descr="Retning:Hvad skal lade sig gøre, som ikke kan lade sig gøre nu?…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758" name="Involver i udvikling af løsninger. Skab dialogisk kommunikation. Små overskuelige mål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757" name="Involver i udvikling af løsninger. Skab dialogisk kommunikation. Små overskuelige mål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756" name="Involver i udvikling af løsninger. Skab dialogisk kommunikation. Små overskuelige mål" descr="Involver i udvikling af løsninger. Skab dialogisk kommunikation. Små overskuelige mål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759" name="Beslut &amp; forklar"/>
          <p:cNvSpPr txBox="1"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Beslut &amp; forklar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</a:p>
        </p:txBody>
      </p:sp>
      <p:grpSp>
        <p:nvGrpSpPr>
          <p:cNvPr id="762" name="Forklar rationale bag beslutning og kriterier for at revidere, til- og fravælge forslag. Forklaring viser lederen har reflekteret over forslagene ift. ramme og retning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761" name="Forklar rationale bag beslutning og kriterier for at revidere, til- og fravælge forslag. Forklaring viser lederen har reflekteret over forslagene ift. ramme og retning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760" name="Forklar rationale bag beslutning og kriterier for at revidere, til- og fravælge forslag. Forklaring viser lederen har reflekteret over forslagene ift. ramme og retning" descr="Forklar rationale bag beslutning og kriterier for at revidere, til- og fravælge forslag. Forklaring viser lederen har reflekteret over forslagene ift. ramme og retning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763" name="Involver…"/>
          <p:cNvSpPr txBox="1"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Involver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766" name="Udtryk klare forventninger til at medarbejderne gør deres bedste for at få løsningerne til at virke i praksis. Hold hyppige, korte møder for at støtte fremskridt: Hvad skete der? Hvordan giver det mening, at gå videre herfra? Hvem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765" name="Udtryk klare forventninger til at medarbejderne gør deres bedste for at få løsningerne til at virke i praksis. Hold hyppige, korte møder for at støtte fremskridt: Hvad skete der? Hvordan giver det mening, at gå videre herfra? Hvem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764" name="Udtryk klare forventninger til at medarbejderne gør deres bedste for at få løsningerne til at virke i praksis. Hold hyppige, korte møder for at støtte fremskridt: Hvad skete der? Hvordan giver det mening, at gå videre herfra? Hvem" descr="Udtryk klare forventninger til at medarbejderne gør deres bedste for at få løsningerne til at virke i praksis. Hold hyppige, korte møder for at støtte fremskridt: Hvad skete der? Hvordan giver det mening, at gå videre herfra? Hvem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767" name="Gør til…"/>
          <p:cNvSpPr txBox="1"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Gør til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drift</a:t>
            </a:r>
          </a:p>
        </p:txBody>
      </p:sp>
      <p:grpSp>
        <p:nvGrpSpPr>
          <p:cNvPr id="770" name="Løsninger der skaber værdi  overgår til drift."/>
          <p:cNvGrpSpPr/>
          <p:nvPr/>
        </p:nvGrpSpPr>
        <p:grpSpPr>
          <a:xfrm>
            <a:off x="10513553" y="2959813"/>
            <a:ext cx="2387307" cy="3833975"/>
            <a:chOff x="0" y="0"/>
            <a:chExt cx="2387305" cy="3833973"/>
          </a:xfrm>
        </p:grpSpPr>
        <p:sp>
          <p:nvSpPr>
            <p:cNvPr id="769" name="Løsninger der skaber værdi  overgår til drift.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768" name="Løsninger der skaber værdi  overgår til drift." descr="Løsninger der skaber værdi  overgår til drift.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778" name="Forbindelsesstreg" descr="Forbindelsesstreg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780" name="Forbindelsesstreg" descr="Forbindelsesstreg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782" name="Forbindelsesstreg" descr="Forbindelsesstreg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784" name="Forbindelsesstreg" descr="Forbindelsesstreg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775" name="Involver…"/>
          <p:cNvSpPr txBox="1"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Involver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776" name="Strategisk procesdesign"/>
          <p:cNvSpPr txBox="1"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t>Strategisk procesdesign</a:t>
            </a:r>
          </a:p>
        </p:txBody>
      </p:sp>
      <p:sp>
        <p:nvSpPr>
          <p:cNvPr id="777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" grpId="1" animBg="1" advAuto="0"/>
      <p:bldP spid="758" grpId="2" animBg="1" advAuto="0"/>
      <p:bldP spid="762" grpId="3" animBg="1" advAuto="0"/>
      <p:bldP spid="766" grpId="4" animBg="1" advAuto="0"/>
      <p:bldP spid="770" grpId="5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Taleboble" descr="Taleboble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791" name="Hvad skete der?"/>
          <p:cNvSpPr txBox="1"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792" name="Pil" descr="Pil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794" name="Tid: 15 minutter"/>
          <p:cNvSpPr txBox="1"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795" name="Det korte møde"/>
          <p:cNvSpPr txBox="1"/>
          <p:nvPr/>
        </p:nvSpPr>
        <p:spPr>
          <a:xfrm>
            <a:off x="5134074" y="930701"/>
            <a:ext cx="3028157" cy="539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Det korte møde</a:t>
            </a:r>
          </a:p>
        </p:txBody>
      </p:sp>
      <p:grpSp>
        <p:nvGrpSpPr>
          <p:cNvPr id="798" name="Hold mødet kort=stram struktur+stå op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797" name="Hold mødet kort=stram struktur+stå op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>
                  <a:solidFill>
                    <a:srgbClr val="FFFFFF"/>
                  </a:solidFill>
                </a:defRPr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796" name="Hold mødet kort=stram struktur+stå op" descr="Hold mødet kort=stram struktur+stå op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799" name="Taleboble" descr="Taleboble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801" name="Taleboble" descr="Taleboble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803" name="Hvordan giver…"/>
          <p:cNvSpPr txBox="1"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806" name="Sæt kontekst…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805" name="Sæt kontekst…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804" name="Sæt kontekst…" descr="Sæt kontekst…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807" name="Hvem gør hvad…"/>
          <p:cNvSpPr txBox="1"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810" name="Feed forward…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809" name="Feed forward…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808" name="Feed forward…" descr="Feed forward…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811" name="Forskningen bag: Scott Tannenbaum and Christopher Cerasol. Do Team and Individual Debriefs Enhance Performance? A Meta-Analysis. Human factors. The Journal of the Human factors and ergonomics Society. June. 2013.…"/>
          <p:cNvSpPr txBox="1"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812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6" name="Fra ad hoc til fast struktur med møder"/>
          <p:cNvGrpSpPr/>
          <p:nvPr/>
        </p:nvGrpSpPr>
        <p:grpSpPr>
          <a:xfrm>
            <a:off x="5901874" y="1324595"/>
            <a:ext cx="2870534" cy="2648173"/>
            <a:chOff x="0" y="0"/>
            <a:chExt cx="2870532" cy="2648171"/>
          </a:xfrm>
        </p:grpSpPr>
        <p:sp>
          <p:nvSpPr>
            <p:cNvPr id="815" name="Fra ad hoc til fast struktur med møder"/>
            <p:cNvSpPr/>
            <p:nvPr/>
          </p:nvSpPr>
          <p:spPr>
            <a:xfrm>
              <a:off x="14619" y="12699"/>
              <a:ext cx="2843373" cy="2276798"/>
            </a:xfrm>
            <a:prstGeom prst="wedgeEllipseCallout">
              <a:avLst>
                <a:gd name="adj1" fmla="val -49291"/>
                <a:gd name="adj2" fmla="val 64161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Fra ad hoc til fast struktur med møder</a:t>
              </a:r>
            </a:p>
          </p:txBody>
        </p:sp>
        <p:pic>
          <p:nvPicPr>
            <p:cNvPr id="814" name="Fra ad hoc til fast struktur med møder" descr="Fra ad hoc til fast struktur med møder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"/>
              <a:ext cx="2870533" cy="2648173"/>
            </a:xfrm>
            <a:prstGeom prst="rect">
              <a:avLst/>
            </a:prstGeom>
            <a:effectLst/>
          </p:spPr>
        </p:pic>
      </p:grpSp>
      <p:grpSp>
        <p:nvGrpSpPr>
          <p:cNvPr id="819" name="Afholdes tidligere i processen"/>
          <p:cNvGrpSpPr/>
          <p:nvPr/>
        </p:nvGrpSpPr>
        <p:grpSpPr>
          <a:xfrm>
            <a:off x="7076931" y="3077316"/>
            <a:ext cx="4173693" cy="2332833"/>
            <a:chOff x="0" y="0"/>
            <a:chExt cx="4173692" cy="2332831"/>
          </a:xfrm>
        </p:grpSpPr>
        <p:sp>
          <p:nvSpPr>
            <p:cNvPr id="818" name="Afholdes tidligere i processen"/>
            <p:cNvSpPr/>
            <p:nvPr/>
          </p:nvSpPr>
          <p:spPr>
            <a:xfrm>
              <a:off x="1034014" y="12700"/>
              <a:ext cx="3127166" cy="2307477"/>
            </a:xfrm>
            <a:prstGeom prst="wedgeEllipseCallout">
              <a:avLst>
                <a:gd name="adj1" fmla="val -82949"/>
                <a:gd name="adj2" fmla="val 11974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Afholdes tidligere i processen</a:t>
              </a:r>
            </a:p>
          </p:txBody>
        </p:sp>
        <p:pic>
          <p:nvPicPr>
            <p:cNvPr id="817" name="Afholdes tidligere i processen" descr="Afholdes tidligere i processen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4173693" cy="2332832"/>
            </a:xfrm>
            <a:prstGeom prst="rect">
              <a:avLst/>
            </a:prstGeom>
            <a:effectLst/>
          </p:spPr>
        </p:pic>
      </p:grpSp>
      <p:grpSp>
        <p:nvGrpSpPr>
          <p:cNvPr id="822" name="Justering i personkreds af faste og ad hoc deltagere"/>
          <p:cNvGrpSpPr/>
          <p:nvPr/>
        </p:nvGrpSpPr>
        <p:grpSpPr>
          <a:xfrm>
            <a:off x="6315012" y="5255491"/>
            <a:ext cx="4115047" cy="2753084"/>
            <a:chOff x="0" y="0"/>
            <a:chExt cx="4115046" cy="2753083"/>
          </a:xfrm>
        </p:grpSpPr>
        <p:sp>
          <p:nvSpPr>
            <p:cNvPr id="821" name="Justering i personkreds af faste og ad hoc deltagere"/>
            <p:cNvSpPr/>
            <p:nvPr/>
          </p:nvSpPr>
          <p:spPr>
            <a:xfrm>
              <a:off x="607067" y="179745"/>
              <a:ext cx="3495331" cy="2560591"/>
            </a:xfrm>
            <a:prstGeom prst="wedgeEllipseCallout">
              <a:avLst>
                <a:gd name="adj1" fmla="val -67126"/>
                <a:gd name="adj2" fmla="val -56555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Justering i personkreds af faste og ad hoc deltagere</a:t>
              </a:r>
            </a:p>
          </p:txBody>
        </p:sp>
        <p:pic>
          <p:nvPicPr>
            <p:cNvPr id="820" name="Justering i personkreds af faste og ad hoc deltagere" descr="Justering i personkreds af faste og ad hoc deltagere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4115048" cy="2753084"/>
            </a:xfrm>
            <a:prstGeom prst="rect">
              <a:avLst/>
            </a:prstGeom>
            <a:effectLst/>
          </p:spPr>
        </p:pic>
      </p:grpSp>
      <p:grpSp>
        <p:nvGrpSpPr>
          <p:cNvPr id="825" name="Facilitering:…"/>
          <p:cNvGrpSpPr/>
          <p:nvPr/>
        </p:nvGrpSpPr>
        <p:grpSpPr>
          <a:xfrm>
            <a:off x="650582" y="3800131"/>
            <a:ext cx="3597001" cy="2404269"/>
            <a:chOff x="0" y="0"/>
            <a:chExt cx="3597000" cy="2404268"/>
          </a:xfrm>
        </p:grpSpPr>
        <p:sp>
          <p:nvSpPr>
            <p:cNvPr id="824" name="Facilitering:…"/>
            <p:cNvSpPr/>
            <p:nvPr/>
          </p:nvSpPr>
          <p:spPr>
            <a:xfrm>
              <a:off x="12700" y="12700"/>
              <a:ext cx="2672365" cy="2378950"/>
            </a:xfrm>
            <a:prstGeom prst="wedgeEllipseCallout">
              <a:avLst>
                <a:gd name="adj1" fmla="val 83963"/>
                <a:gd name="adj2" fmla="val -13219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Facilitering: </a:t>
              </a:r>
            </a:p>
            <a:p>
              <a: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Faser, spørgsmål og visuelle metoder</a:t>
              </a:r>
            </a:p>
          </p:txBody>
        </p:sp>
        <p:pic>
          <p:nvPicPr>
            <p:cNvPr id="823" name="Facilitering:…" descr="Facilitering:…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3597002" cy="2404269"/>
            </a:xfrm>
            <a:prstGeom prst="rect">
              <a:avLst/>
            </a:prstGeom>
            <a:effectLst/>
          </p:spPr>
        </p:pic>
      </p:grpSp>
      <p:grpSp>
        <p:nvGrpSpPr>
          <p:cNvPr id="828" name="Hyppighed af møder"/>
          <p:cNvGrpSpPr/>
          <p:nvPr/>
        </p:nvGrpSpPr>
        <p:grpSpPr>
          <a:xfrm>
            <a:off x="3245385" y="5210302"/>
            <a:ext cx="3313510" cy="3278923"/>
            <a:chOff x="0" y="0"/>
            <a:chExt cx="3313509" cy="3278921"/>
          </a:xfrm>
        </p:grpSpPr>
        <p:sp>
          <p:nvSpPr>
            <p:cNvPr id="827" name="Hyppighed af møder"/>
            <p:cNvSpPr/>
            <p:nvPr/>
          </p:nvSpPr>
          <p:spPr>
            <a:xfrm>
              <a:off x="12700" y="659546"/>
              <a:ext cx="3288238" cy="2606612"/>
            </a:xfrm>
            <a:prstGeom prst="wedgeEllipseCallout">
              <a:avLst>
                <a:gd name="adj1" fmla="val 17180"/>
                <a:gd name="adj2" fmla="val -73845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Hyppighed af møder</a:t>
              </a:r>
            </a:p>
          </p:txBody>
        </p:sp>
        <p:pic>
          <p:nvPicPr>
            <p:cNvPr id="826" name="Hyppighed af møder" descr="Hyppighed af møder"/>
            <p:cNvPicPr>
              <a:picLocks/>
            </p:cNvPicPr>
            <p:nvPr/>
          </p:nvPicPr>
          <p:blipFill>
            <a:blip r:embed="rId6">
              <a:alphaModFix amt="71000"/>
              <a:extLst/>
            </a:blip>
            <a:stretch>
              <a:fillRect/>
            </a:stretch>
          </p:blipFill>
          <p:spPr>
            <a:xfrm>
              <a:off x="0" y="-1"/>
              <a:ext cx="3313510" cy="3278923"/>
            </a:xfrm>
            <a:prstGeom prst="rect">
              <a:avLst/>
            </a:prstGeom>
            <a:effectLst/>
          </p:spPr>
        </p:pic>
      </p:grpSp>
      <p:grpSp>
        <p:nvGrpSpPr>
          <p:cNvPr id="831" name="Bemyndigelse til at træffe beslutninger på mødet som koster penge"/>
          <p:cNvGrpSpPr/>
          <p:nvPr/>
        </p:nvGrpSpPr>
        <p:grpSpPr>
          <a:xfrm>
            <a:off x="2085379" y="1222491"/>
            <a:ext cx="3377998" cy="2853929"/>
            <a:chOff x="0" y="0"/>
            <a:chExt cx="3377996" cy="2853928"/>
          </a:xfrm>
        </p:grpSpPr>
        <p:sp>
          <p:nvSpPr>
            <p:cNvPr id="830" name="Bemyndigelse til at træffe beslutninger på mødet som koster penge"/>
            <p:cNvSpPr/>
            <p:nvPr/>
          </p:nvSpPr>
          <p:spPr>
            <a:xfrm>
              <a:off x="12700" y="12700"/>
              <a:ext cx="3177601" cy="2828713"/>
            </a:xfrm>
            <a:prstGeom prst="wedgeEllipseCallout">
              <a:avLst>
                <a:gd name="adj1" fmla="val 55064"/>
                <a:gd name="adj2" fmla="val 41926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Bemyndigelse til at træffe beslutninger på mødet som koster penge</a:t>
              </a:r>
            </a:p>
          </p:txBody>
        </p:sp>
        <p:pic>
          <p:nvPicPr>
            <p:cNvPr id="829" name="Bemyndigelse til at træffe beslutninger på mødet som koster penge" descr="Bemyndigelse til at træffe beslutninger på mødet som koster penge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3377998" cy="2853929"/>
            </a:xfrm>
            <a:prstGeom prst="rect">
              <a:avLst/>
            </a:prstGeom>
            <a:effectLst/>
          </p:spPr>
        </p:pic>
      </p:grpSp>
      <p:grpSp>
        <p:nvGrpSpPr>
          <p:cNvPr id="834" name="Tværfaglige koordinerende møder med borgerfokus"/>
          <p:cNvGrpSpPr/>
          <p:nvPr/>
        </p:nvGrpSpPr>
        <p:grpSpPr>
          <a:xfrm>
            <a:off x="4438731" y="3941914"/>
            <a:ext cx="2529400" cy="1087422"/>
            <a:chOff x="0" y="0"/>
            <a:chExt cx="2529398" cy="1087420"/>
          </a:xfrm>
        </p:grpSpPr>
        <p:sp>
          <p:nvSpPr>
            <p:cNvPr id="833" name="Tværfaglige koordinerende møder med borgerfokus"/>
            <p:cNvSpPr/>
            <p:nvPr/>
          </p:nvSpPr>
          <p:spPr>
            <a:xfrm>
              <a:off x="12700" y="12700"/>
              <a:ext cx="2503999" cy="1062021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 defTabSz="587022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Tværfaglige koordinerende møder med borgerfokus </a:t>
              </a:r>
            </a:p>
          </p:txBody>
        </p:sp>
        <p:pic>
          <p:nvPicPr>
            <p:cNvPr id="832" name="Tværfaglige koordinerende møder med borgerfokus" descr="Tværfaglige koordinerende møder med borgerfokus"/>
            <p:cNvPicPr>
              <a:picLocks/>
            </p:cNvPicPr>
            <p:nvPr/>
          </p:nvPicPr>
          <p:blipFill>
            <a:blip r:embed="rId8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2529399" cy="1087421"/>
            </a:xfrm>
            <a:prstGeom prst="rect">
              <a:avLst/>
            </a:prstGeom>
            <a:effectLst/>
          </p:spPr>
        </p:pic>
      </p:grpSp>
      <p:grpSp>
        <p:nvGrpSpPr>
          <p:cNvPr id="837" name="Samtykke-erklæring:…"/>
          <p:cNvGrpSpPr/>
          <p:nvPr/>
        </p:nvGrpSpPr>
        <p:grpSpPr>
          <a:xfrm>
            <a:off x="213971" y="5262254"/>
            <a:ext cx="4183907" cy="3173226"/>
            <a:chOff x="0" y="0"/>
            <a:chExt cx="4183906" cy="3173225"/>
          </a:xfrm>
        </p:grpSpPr>
        <p:sp>
          <p:nvSpPr>
            <p:cNvPr id="836" name="Samtykke-erklæring:…"/>
            <p:cNvSpPr/>
            <p:nvPr/>
          </p:nvSpPr>
          <p:spPr>
            <a:xfrm>
              <a:off x="12700" y="966997"/>
              <a:ext cx="2672365" cy="2193496"/>
            </a:xfrm>
            <a:prstGeom prst="wedgeEllipseCallout">
              <a:avLst>
                <a:gd name="adj1" fmla="val 105766"/>
                <a:gd name="adj2" fmla="val -93590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Samtykke-erklæring:</a:t>
              </a:r>
            </a:p>
            <a:p>
              <a:pPr defTabSz="587022">
                <a:defRPr sz="24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Må udveksle info på møderne</a:t>
              </a:r>
            </a:p>
          </p:txBody>
        </p:sp>
        <p:pic>
          <p:nvPicPr>
            <p:cNvPr id="835" name="Samtykke-erklæring:…" descr="Samtykke-erklæring:…"/>
            <p:cNvPicPr>
              <a:picLocks/>
            </p:cNvPicPr>
            <p:nvPr/>
          </p:nvPicPr>
          <p:blipFill>
            <a:blip r:embed="rId9">
              <a:alphaModFix amt="71000"/>
              <a:extLst/>
            </a:blip>
            <a:stretch>
              <a:fillRect/>
            </a:stretch>
          </p:blipFill>
          <p:spPr>
            <a:xfrm>
              <a:off x="0" y="-1"/>
              <a:ext cx="4183907" cy="3173227"/>
            </a:xfrm>
            <a:prstGeom prst="rect">
              <a:avLst/>
            </a:prstGeom>
            <a:effectLst/>
          </p:spPr>
        </p:pic>
      </p:grpSp>
      <p:sp>
        <p:nvSpPr>
          <p:cNvPr id="838" name="7 variationer i strukturen…"/>
          <p:cNvSpPr txBox="1"/>
          <p:nvPr/>
        </p:nvSpPr>
        <p:spPr>
          <a:xfrm>
            <a:off x="8684587" y="1380504"/>
            <a:ext cx="4434274" cy="917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2800">
                <a:solidFill>
                  <a:srgbClr val="FFFFFF"/>
                </a:solidFill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7 variationer i strukturen </a:t>
            </a:r>
          </a:p>
          <a:p>
            <a:pPr defTabSz="587022">
              <a:defRPr sz="2800">
                <a:solidFill>
                  <a:srgbClr val="FFFFFF"/>
                </a:solidFill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“tværfaglige møder”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7078" y="0"/>
            <a:ext cx="10370643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3948" y="0"/>
            <a:ext cx="10436904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" name="Grupper"/>
          <p:cNvGrpSpPr/>
          <p:nvPr/>
        </p:nvGrpSpPr>
        <p:grpSpPr>
          <a:xfrm>
            <a:off x="4285350" y="2118694"/>
            <a:ext cx="5370309" cy="1200456"/>
            <a:chOff x="0" y="0"/>
            <a:chExt cx="5370307" cy="1200454"/>
          </a:xfrm>
        </p:grpSpPr>
        <p:sp>
          <p:nvSpPr>
            <p:cNvPr id="846" name="Figur"/>
            <p:cNvSpPr/>
            <p:nvPr/>
          </p:nvSpPr>
          <p:spPr>
            <a:xfrm>
              <a:off x="0" y="0"/>
              <a:ext cx="5370308" cy="1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33" y="21600"/>
                  </a:moveTo>
                  <a:lnTo>
                    <a:pt x="12784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776F65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47" name="Figur"/>
            <p:cNvSpPr/>
            <p:nvPr/>
          </p:nvSpPr>
          <p:spPr>
            <a:xfrm>
              <a:off x="0" y="0"/>
              <a:ext cx="2466002" cy="1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48" name="Streg"/>
            <p:cNvSpPr/>
            <p:nvPr/>
          </p:nvSpPr>
          <p:spPr>
            <a:xfrm>
              <a:off x="0" y="0"/>
              <a:ext cx="5370308" cy="1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4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850" name="Samarbejdsrelationer er baseret på…"/>
          <p:cNvSpPr txBox="1"/>
          <p:nvPr/>
        </p:nvSpPr>
        <p:spPr>
          <a:xfrm>
            <a:off x="354283" y="3614060"/>
            <a:ext cx="5201922" cy="5953994"/>
          </a:xfrm>
          <a:prstGeom prst="rect">
            <a:avLst/>
          </a:prstGeom>
          <a:solidFill>
            <a:srgbClr val="EEECE1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457200">
              <a:spcBef>
                <a:spcPts val="1000"/>
              </a:spcBef>
              <a:defRPr sz="3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Samarbejdsrelationer er baseret på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Fælles mål </a:t>
            </a:r>
            <a:r>
              <a:rPr sz="1900" b="0"/>
              <a:t>- Vores (sam)arbejde understøtter i praksis delmål og mål som er sat sammen med/for borgeren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Fælles viden </a:t>
            </a:r>
            <a:r>
              <a:rPr sz="2000"/>
              <a:t> </a:t>
            </a:r>
            <a:r>
              <a:rPr sz="2000" b="0"/>
              <a:t>- </a:t>
            </a:r>
            <a:r>
              <a:rPr sz="1900" b="0"/>
              <a:t>Vi kender hinandens </a:t>
            </a:r>
            <a:r>
              <a:rPr sz="1900"/>
              <a:t>opgaver</a:t>
            </a:r>
            <a:r>
              <a:rPr sz="1900" b="0"/>
              <a:t> ift “typen” af borger og har fælles viden om den</a:t>
            </a:r>
            <a:r>
              <a:rPr sz="1900"/>
              <a:t> konkrete borger</a:t>
            </a:r>
            <a:r>
              <a:rPr sz="1900" b="0"/>
              <a:t> og de </a:t>
            </a:r>
            <a:r>
              <a:rPr sz="1900"/>
              <a:t>mål</a:t>
            </a:r>
            <a:r>
              <a:rPr sz="1900" b="0"/>
              <a:t> der arbejdes mod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Gensidig respekt </a:t>
            </a:r>
            <a:r>
              <a:rPr sz="1900" b="0"/>
              <a:t>- Vi kan se hvordan dem vi samarbejder med bidrager med noget vigtigt </a:t>
            </a:r>
          </a:p>
        </p:txBody>
      </p:sp>
      <p:sp>
        <p:nvSpPr>
          <p:cNvPr id="851" name="Koordinerende kommunikation er…"/>
          <p:cNvSpPr txBox="1"/>
          <p:nvPr/>
        </p:nvSpPr>
        <p:spPr>
          <a:xfrm>
            <a:off x="7613258" y="3733482"/>
            <a:ext cx="5201921" cy="5169135"/>
          </a:xfrm>
          <a:prstGeom prst="rect">
            <a:avLst/>
          </a:prstGeom>
          <a:solidFill>
            <a:srgbClr val="EEECE1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457200">
              <a:spcBef>
                <a:spcPts val="1600"/>
              </a:spcBef>
              <a:defRPr sz="3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Koordinerende kommunikation er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Tilpas hyppig </a:t>
            </a:r>
            <a:r>
              <a:rPr sz="1900"/>
              <a:t>til at kunne handle </a:t>
            </a:r>
            <a:r>
              <a:t>rettidigt</a:t>
            </a:r>
          </a:p>
          <a:p>
            <a:pPr algn="l" defTabSz="457200">
              <a:spcBef>
                <a:spcPts val="1600"/>
              </a:spcBef>
              <a:defRPr sz="3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Præcis og problemløsende </a:t>
            </a:r>
            <a:r>
              <a:rPr sz="1900" b="0"/>
              <a:t>- Fx et fysisk møde mellem centrale aktører med borger/opgavefokuseret udveksling af viden, refleksion og handleplan</a:t>
            </a:r>
          </a:p>
        </p:txBody>
      </p:sp>
      <p:pic>
        <p:nvPicPr>
          <p:cNvPr id="852" name="C:\Users\Jody Hoffer Gittell\Documents\My Dropbox\RCRC\Web\RCRC_Logo_Web_Seal.jpg" descr="C:\Users\Jody Hoffer Gittell\Documents\My Dropbox\RCRC\Web\RCRC_Logo_Web_Se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42542" y="8833077"/>
            <a:ext cx="6256303" cy="905370"/>
          </a:xfrm>
          <a:prstGeom prst="rect">
            <a:avLst/>
          </a:prstGeom>
          <a:ln w="12700">
            <a:miter lim="400000"/>
          </a:ln>
        </p:spPr>
      </p:pic>
      <p:sp>
        <p:nvSpPr>
          <p:cNvPr id="853" name="Rektangel"/>
          <p:cNvSpPr/>
          <p:nvPr/>
        </p:nvSpPr>
        <p:spPr>
          <a:xfrm>
            <a:off x="24696" y="-1"/>
            <a:ext cx="13004801" cy="210788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4" name="Sammenhæng i borgerforløb"/>
          <p:cNvSpPr txBox="1"/>
          <p:nvPr/>
        </p:nvSpPr>
        <p:spPr>
          <a:xfrm>
            <a:off x="379306" y="286201"/>
            <a:ext cx="12246188" cy="980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b">
            <a:spAutoFit/>
          </a:bodyPr>
          <a:lstStyle>
            <a:lvl1pPr defTabSz="457200">
              <a:defRPr sz="5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Sammenhæng i borgerforløb</a:t>
            </a:r>
          </a:p>
        </p:txBody>
      </p:sp>
      <p:sp>
        <p:nvSpPr>
          <p:cNvPr id="855" name="understøttes ved"/>
          <p:cNvSpPr txBox="1"/>
          <p:nvPr/>
        </p:nvSpPr>
        <p:spPr>
          <a:xfrm>
            <a:off x="4659712" y="1063012"/>
            <a:ext cx="40520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understøttes ved  </a:t>
            </a:r>
          </a:p>
        </p:txBody>
      </p:sp>
      <p:grpSp>
        <p:nvGrpSpPr>
          <p:cNvPr id="858" name="Grupper"/>
          <p:cNvGrpSpPr/>
          <p:nvPr/>
        </p:nvGrpSpPr>
        <p:grpSpPr>
          <a:xfrm>
            <a:off x="4386766" y="8632871"/>
            <a:ext cx="4521762" cy="994112"/>
            <a:chOff x="0" y="0"/>
            <a:chExt cx="4521760" cy="994110"/>
          </a:xfrm>
        </p:grpSpPr>
        <p:sp>
          <p:nvSpPr>
            <p:cNvPr id="856" name="Figur"/>
            <p:cNvSpPr/>
            <p:nvPr/>
          </p:nvSpPr>
          <p:spPr>
            <a:xfrm rot="5510098">
              <a:off x="1835602" y="-1751360"/>
              <a:ext cx="850557" cy="449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4" h="21600" extrusionOk="0">
                  <a:moveTo>
                    <a:pt x="0" y="17633"/>
                  </a:moveTo>
                  <a:lnTo>
                    <a:pt x="6483" y="12784"/>
                  </a:lnTo>
                  <a:lnTo>
                    <a:pt x="6483" y="14988"/>
                  </a:lnTo>
                  <a:cubicBezTo>
                    <a:pt x="12345" y="14166"/>
                    <a:pt x="16863" y="12282"/>
                    <a:pt x="18639" y="9919"/>
                  </a:cubicBezTo>
                  <a:cubicBezTo>
                    <a:pt x="21600" y="13858"/>
                    <a:pt x="16254" y="18026"/>
                    <a:pt x="6483" y="19396"/>
                  </a:cubicBezTo>
                  <a:lnTo>
                    <a:pt x="6483" y="21600"/>
                  </a:lnTo>
                  <a:close/>
                  <a:moveTo>
                    <a:pt x="19450" y="12123"/>
                  </a:moveTo>
                  <a:cubicBezTo>
                    <a:pt x="19450" y="7862"/>
                    <a:pt x="10742" y="4408"/>
                    <a:pt x="0" y="4408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0742" y="0"/>
                    <a:pt x="19450" y="3454"/>
                    <a:pt x="19450" y="7714"/>
                  </a:cubicBezTo>
                  <a:close/>
                </a:path>
              </a:pathLst>
            </a:custGeom>
            <a:solidFill>
              <a:srgbClr val="776F65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57" name="Figur"/>
            <p:cNvSpPr/>
            <p:nvPr/>
          </p:nvSpPr>
          <p:spPr>
            <a:xfrm rot="5510098">
              <a:off x="2821720" y="-733336"/>
              <a:ext cx="850370" cy="2523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14009"/>
                    <a:pt x="11929" y="7855"/>
                    <a:pt x="0" y="7855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1929" y="0"/>
                    <a:pt x="21600" y="6154"/>
                    <a:pt x="21600" y="1374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457200">
                <a:defRPr sz="2400"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pic>
        <p:nvPicPr>
          <p:cNvPr id="859" name="pasted-image.png" descr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62948" y="2898862"/>
            <a:ext cx="2045597" cy="747088"/>
          </a:xfrm>
          <a:prstGeom prst="rect">
            <a:avLst/>
          </a:prstGeom>
          <a:ln w="12700">
            <a:miter lim="400000"/>
          </a:ln>
        </p:spPr>
      </p:pic>
      <p:sp>
        <p:nvSpPr>
          <p:cNvPr id="860" name="høj grad af “relationel koordinering”"/>
          <p:cNvSpPr txBox="1"/>
          <p:nvPr/>
        </p:nvSpPr>
        <p:spPr>
          <a:xfrm>
            <a:off x="2653062" y="1531600"/>
            <a:ext cx="798916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høj grad af “relationel koordinering”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BF08FFF7-D5CC-43D9-A4C5-4CC5EB49685B-L0-001.png" descr="BF08FFF7-D5CC-43D9-A4C5-4CC5EB49685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2" name="CA2B6742-C8A9-4740-B86F-01E47AC5E7F0-L0-001.jpeg" descr="CA2B6742-C8A9-4740-B86F-01E47AC5E7F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73801"/>
            <a:ext cx="13004800" cy="80059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4" name="458C2229-9D93-46C8-8B49-F15F4FCD938F-L0-001.png" descr="458C2229-9D93-46C8-8B49-F15F4FCD938F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5" name="Hvorfor er ledelsesprocessen afgørende?"/>
          <p:cNvSpPr txBox="1"/>
          <p:nvPr/>
        </p:nvSpPr>
        <p:spPr>
          <a:xfrm>
            <a:off x="2142769" y="6134100"/>
            <a:ext cx="8719262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Hvorfor er ledelsesprocessen afgørende?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7" name="IMG_0272.jpg" descr="IMG_027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1482" b="21482"/>
          <a:stretch>
            <a:fillRect/>
          </a:stretch>
        </p:blipFill>
        <p:spPr>
          <a:xfrm>
            <a:off x="5193441" y="5488516"/>
            <a:ext cx="2069799" cy="1552992"/>
          </a:xfrm>
          <a:prstGeom prst="rect">
            <a:avLst/>
          </a:prstGeom>
        </p:spPr>
      </p:pic>
      <p:sp>
        <p:nvSpPr>
          <p:cNvPr id="1228" name="Connect med mig på Linkedin eller www.fairproces.dk (mailliste) og få updates med artikler, slides og værktøjer"/>
          <p:cNvSpPr txBox="1"/>
          <p:nvPr/>
        </p:nvSpPr>
        <p:spPr>
          <a:xfrm>
            <a:off x="1364897" y="764116"/>
            <a:ext cx="10025237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Connect med mig på Linkedin eller </a:t>
            </a:r>
            <a:r>
              <a:rPr u="sng">
                <a:hlinkClick r:id="rId3"/>
              </a:rPr>
              <a:t>www.fairproces.dk</a:t>
            </a:r>
            <a:r>
              <a:t> </a:t>
            </a:r>
            <a:r>
              <a:rPr sz="3000"/>
              <a:t>(</a:t>
            </a:r>
            <a:r>
              <a:rPr sz="3000">
                <a:solidFill>
                  <a:srgbClr val="E8A433"/>
                </a:solidFill>
              </a:rPr>
              <a:t>mailliste</a:t>
            </a:r>
            <a:r>
              <a:t>) og få updates med artikler, slides og værktøjer</a:t>
            </a:r>
          </a:p>
        </p:txBody>
      </p:sp>
      <p:sp>
        <p:nvSpPr>
          <p:cNvPr id="1229" name="Bo Vestergaard…"/>
          <p:cNvSpPr txBox="1"/>
          <p:nvPr/>
        </p:nvSpPr>
        <p:spPr>
          <a:xfrm>
            <a:off x="3766347" y="7067089"/>
            <a:ext cx="492389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900"/>
            </a:pPr>
            <a:r>
              <a:t>Bo Vestergaard</a:t>
            </a:r>
          </a:p>
          <a:p>
            <a:pPr>
              <a:defRPr sz="1900"/>
            </a:pPr>
            <a:r>
              <a:t>Konsulent. </a:t>
            </a:r>
          </a:p>
          <a:p>
            <a:pPr>
              <a:defRPr sz="1900"/>
            </a:pPr>
            <a:r>
              <a:t>Partner i Relational Coordination </a:t>
            </a:r>
          </a:p>
          <a:p>
            <a:pPr>
              <a:defRPr sz="1900"/>
            </a:pPr>
            <a:r>
              <a:t>Research Collaborative, Brandeis University</a:t>
            </a:r>
          </a:p>
          <a:p>
            <a:pPr>
              <a:defRPr sz="1900"/>
            </a:pPr>
            <a:endParaRPr/>
          </a:p>
          <a:p>
            <a:pPr>
              <a:defRPr sz="1900"/>
            </a:pPr>
            <a:r>
              <a:rPr u="sng">
                <a:hlinkClick r:id="rId4"/>
              </a:rPr>
              <a:t>fairproces.dk</a:t>
            </a:r>
          </a:p>
          <a:p>
            <a:pPr>
              <a:defRPr sz="1900"/>
            </a:pPr>
            <a:r>
              <a:t>www.agora.as</a:t>
            </a:r>
          </a:p>
          <a:p>
            <a:pPr>
              <a:defRPr sz="1900"/>
            </a:pPr>
            <a:r>
              <a:rPr u="sng">
                <a:hlinkClick r:id="rId5"/>
              </a:rPr>
              <a:t>fairproces@fairproces.dk</a:t>
            </a:r>
            <a:r>
              <a:t> </a:t>
            </a:r>
          </a:p>
        </p:txBody>
      </p:sp>
      <p:sp>
        <p:nvSpPr>
          <p:cNvPr id="1230" name="Ny bog: “Byg bro mellem siloerne”"/>
          <p:cNvSpPr txBox="1"/>
          <p:nvPr/>
        </p:nvSpPr>
        <p:spPr>
          <a:xfrm>
            <a:off x="1489782" y="3672416"/>
            <a:ext cx="1002523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Ny bog: </a:t>
            </a:r>
            <a:r>
              <a:rPr>
                <a:solidFill>
                  <a:srgbClr val="BC8027"/>
                </a:solidFill>
              </a:rPr>
              <a:t>“Byg bro mellem siloerne”</a:t>
            </a:r>
          </a:p>
        </p:txBody>
      </p:sp>
      <p:pic>
        <p:nvPicPr>
          <p:cNvPr id="1231" name="pasted-image.tiff" descr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257695" y="4485861"/>
            <a:ext cx="3411443" cy="4408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2" name="image1.png" descr="image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2812" y="4522328"/>
            <a:ext cx="3413255" cy="4335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3" name="image14.png" descr="image14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68801" y="2921572"/>
            <a:ext cx="1671876" cy="158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4" name="image15.png" descr="image15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91657" y="8684671"/>
            <a:ext cx="1705293" cy="930245"/>
          </a:xfrm>
          <a:prstGeom prst="rect">
            <a:avLst/>
          </a:prstGeom>
          <a:ln w="12700">
            <a:miter lim="400000"/>
          </a:ln>
        </p:spPr>
      </p:pic>
      <p:sp>
        <p:nvSpPr>
          <p:cNvPr id="1235" name="Best paper"/>
          <p:cNvSpPr txBox="1"/>
          <p:nvPr/>
        </p:nvSpPr>
        <p:spPr>
          <a:xfrm rot="19743713">
            <a:off x="-77096" y="2694237"/>
            <a:ext cx="24773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Best paper</a:t>
            </a:r>
          </a:p>
        </p:txBody>
      </p:sp>
      <p:sp>
        <p:nvSpPr>
          <p:cNvPr id="1236" name="Uddrag bragt i..."/>
          <p:cNvSpPr txBox="1"/>
          <p:nvPr/>
        </p:nvSpPr>
        <p:spPr>
          <a:xfrm>
            <a:off x="66102" y="8159305"/>
            <a:ext cx="37466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Uddrag bragt i...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3:10"/>
          <p:cNvSpPr txBox="1"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>
                <a:solidFill>
                  <a:srgbClr val="FFFFFF"/>
                </a:solidFill>
              </a:defRPr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239" name="8:10"/>
          <p:cNvSpPr txBox="1"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>
                <a:solidFill>
                  <a:srgbClr val="FFFFFF"/>
                </a:solidFill>
              </a:defRPr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242" name="Forbindelsesstreg" descr="Forbindelsesstr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241" name="Se fx. Smith: Success Rates for Different Kind of Organizational Change. Performance Improvement vol. 41. No.2. January 2002.…"/>
          <p:cNvSpPr txBox="1"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Ramme og retning…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Ramme og retning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Involvering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Forklaring</a:t>
            </a:r>
          </a:p>
        </p:txBody>
      </p:sp>
      <p:sp>
        <p:nvSpPr>
          <p:cNvPr id="1248" name="Ledelsen overtræder mindst et princip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Ledelsen overtræder mindst et princip</a:t>
            </a:r>
          </a:p>
        </p:txBody>
      </p:sp>
      <p:sp>
        <p:nvSpPr>
          <p:cNvPr id="1249" name="Tillid til:…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Tillid til: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Lederen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Beslutningen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Strategien</a:t>
            </a:r>
          </a:p>
        </p:txBody>
      </p:sp>
      <p:sp>
        <p:nvSpPr>
          <p:cNvPr id="1250" name="Aktiv og frivillig i udvikling og afprøvning af løsninger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251" name="Mistillid til:…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Mistillid til: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Lederen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Beslutningen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Strategien</a:t>
            </a:r>
          </a:p>
        </p:txBody>
      </p:sp>
      <p:sp>
        <p:nvSpPr>
          <p:cNvPr id="1252" name="Passiv eller modvillig i implementering af beslutninger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253" name="Proces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Proces</a:t>
            </a:r>
          </a:p>
        </p:txBody>
      </p:sp>
      <p:sp>
        <p:nvSpPr>
          <p:cNvPr id="1254" name="Holdning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Holdning</a:t>
            </a:r>
          </a:p>
        </p:txBody>
      </p:sp>
      <p:sp>
        <p:nvSpPr>
          <p:cNvPr id="1255" name="Adfærd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Adfærd</a:t>
            </a:r>
          </a:p>
        </p:txBody>
      </p:sp>
      <p:sp>
        <p:nvSpPr>
          <p:cNvPr id="1256" name="Pil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7" name="Pil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58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260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262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264" name="Pil" descr="Pil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266" name="Fair proces dynamikken.…"/>
          <p:cNvSpPr txBox="1"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267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540388" y="177800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7" grpId="2" animBg="1" advAuto="0"/>
      <p:bldP spid="1248" grpId="4" animBg="1" advAuto="0"/>
      <p:bldP spid="1249" grpId="1" animBg="1" advAuto="0"/>
      <p:bldP spid="1251" grpId="3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Oval" descr="Oval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273" name="Oval" descr="Oval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1277" name="Mulighedsrum"/>
          <p:cNvGrpSpPr/>
          <p:nvPr/>
        </p:nvGrpSpPr>
        <p:grpSpPr>
          <a:xfrm>
            <a:off x="4665103" y="3748084"/>
            <a:ext cx="3674594" cy="889001"/>
            <a:chOff x="0" y="0"/>
            <a:chExt cx="3674592" cy="889000"/>
          </a:xfrm>
        </p:grpSpPr>
        <p:sp>
          <p:nvSpPr>
            <p:cNvPr id="1276" name="Mulighedsrum"/>
            <p:cNvSpPr txBox="1"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>
                  <a:solidFill>
                    <a:srgbClr val="FFFFFF"/>
                  </a:solidFill>
                </a:defRPr>
              </a:lvl1pPr>
            </a:lstStyle>
            <a:p>
              <a:r>
                <a:t>Mulighedsrum</a:t>
              </a:r>
            </a:p>
          </p:txBody>
        </p:sp>
        <p:pic>
          <p:nvPicPr>
            <p:cNvPr id="1275" name="Mulighedsrum" descr="Mulighedsrum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1278" name="Rammer- og retning"/>
          <p:cNvSpPr txBox="1"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Rammer- og retning</a:t>
            </a:r>
          </a:p>
        </p:txBody>
      </p:sp>
      <p:grpSp>
        <p:nvGrpSpPr>
          <p:cNvPr id="1281" name="Vilkårsrum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1280" name="Vilkårsrum"/>
            <p:cNvSpPr txBox="1"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>
                  <a:solidFill>
                    <a:srgbClr val="FFFFFF"/>
                  </a:solidFill>
                </a:defRPr>
              </a:lvl1pPr>
            </a:lstStyle>
            <a:p>
              <a:r>
                <a:t>Vilkårsrum</a:t>
              </a:r>
            </a:p>
          </p:txBody>
        </p:sp>
        <p:pic>
          <p:nvPicPr>
            <p:cNvPr id="1279" name="Vilkårsrum" descr="Vilkårsrum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1282" name="Involvering…"/>
          <p:cNvSpPr txBox="1"/>
          <p:nvPr/>
        </p:nvSpPr>
        <p:spPr>
          <a:xfrm>
            <a:off x="5023068" y="4622866"/>
            <a:ext cx="295866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Analyse af problemer/ønsket tilstand/arbejdsgange. Udvikling og afprøvning af arbejdsgange/ løsninger</a:t>
            </a:r>
          </a:p>
        </p:txBody>
      </p:sp>
      <p:pic>
        <p:nvPicPr>
          <p:cNvPr id="1283" name="Streg" descr="Streg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1285" name="Streg" descr="Streg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1287" name="Model: Vilkårs- og mulighedsrum"/>
          <p:cNvSpPr txBox="1"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t>Model: Vilkårs- og mulighedsrum</a:t>
            </a:r>
          </a:p>
        </p:txBody>
      </p:sp>
      <p:sp>
        <p:nvSpPr>
          <p:cNvPr id="1288" name="Ledelsens styring"/>
          <p:cNvSpPr txBox="1"/>
          <p:nvPr/>
        </p:nvSpPr>
        <p:spPr>
          <a:xfrm>
            <a:off x="80334" y="1528196"/>
            <a:ext cx="251947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Ledelsens styring</a:t>
            </a:r>
          </a:p>
        </p:txBody>
      </p:sp>
      <p:sp>
        <p:nvSpPr>
          <p:cNvPr id="1289" name="Medarbejdernes…"/>
          <p:cNvSpPr txBox="1"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Medarbejdernes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 indflydelse</a:t>
            </a:r>
          </a:p>
        </p:txBody>
      </p:sp>
      <p:sp>
        <p:nvSpPr>
          <p:cNvPr id="1290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sp>
        <p:nvSpPr>
          <p:cNvPr id="1291" name="Retning: Hvad skal lade sig gøre bagefter som ikke kan lade sig gøre nu? Fælles mål?"/>
          <p:cNvSpPr txBox="1"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1292" name="Rammer: Hvad ligger fast/er ikke til diskussion?"/>
          <p:cNvSpPr txBox="1"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8" grpId="1" animBg="1" advAuto="0"/>
      <p:bldP spid="1282" grpId="2" animBg="1" advAuto="0"/>
      <p:bldP spid="1288" grpId="3" animBg="1" advAuto="0"/>
      <p:bldP spid="1289" grpId="4" animBg="1" advAuto="0"/>
      <p:bldP spid="1291" grpId="5" animBg="1" advAuto="0"/>
      <p:bldP spid="1292" grpId="6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6" name="Retning:Hvad skal lade sig gøre, som ikke kan lade sig gøre nu? Hvorfor er det vigtigt?…"/>
          <p:cNvGrpSpPr/>
          <p:nvPr/>
        </p:nvGrpSpPr>
        <p:grpSpPr>
          <a:xfrm>
            <a:off x="972757" y="2351666"/>
            <a:ext cx="6246968" cy="6980827"/>
            <a:chOff x="0" y="0"/>
            <a:chExt cx="6246966" cy="6980826"/>
          </a:xfrm>
        </p:grpSpPr>
        <p:sp>
          <p:nvSpPr>
            <p:cNvPr id="1295" name="Retning:Hvad skal lade sig gøre, som ikke kan lade sig gøre nu? Hvorfor er det vigtigt?…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Retning:Hvad skal lade sig gøre, som ikke kan lade sig gøre nu? Hvorfor er det vigtigt?</a:t>
              </a:r>
            </a:p>
            <a:p>
              <a:pPr>
                <a:defRPr sz="27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Rammer: hvad ligger fast/er ikke til diskussion? </a:t>
              </a:r>
            </a:p>
            <a:p>
              <a:pPr>
                <a:defRPr sz="27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Involvering: Hvad kan/skal der involveres i? </a:t>
              </a:r>
            </a:p>
            <a:p>
              <a:pPr>
                <a:defRPr sz="27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700">
                  <a:solidFill>
                    <a:srgbClr val="FFFFFF"/>
                  </a:solidFill>
                </a:defRPr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800">
                  <a:solidFill>
                    <a:srgbClr val="FFFFFF"/>
                  </a:solidFill>
                </a:defRPr>
              </a:pPr>
              <a:r>
                <a:t>Tid: Hvad skal være sket hvornår?</a:t>
              </a:r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28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94" name="Retning:Hvad skal lade sig gøre, som ikke kan lade sig gøre nu? Hvorfor er det vigtigt?…" descr="Retning:Hvad skal lade sig gøre, som ikke kan lade sig gøre nu? Hvorfor er det vigtigt?…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"/>
              <a:ext cx="6246967" cy="6980828"/>
            </a:xfrm>
            <a:prstGeom prst="rect">
              <a:avLst/>
            </a:prstGeom>
            <a:effectLst/>
          </p:spPr>
        </p:pic>
      </p:grpSp>
      <p:pic>
        <p:nvPicPr>
          <p:cNvPr id="1301" name="Forbindelsesstreg" descr="Forbindelsesstr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1298" name="Involver…"/>
          <p:cNvSpPr txBox="1"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Involver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1299" name="Sæt…"/>
          <p:cNvSpPr txBox="1"/>
          <p:nvPr/>
        </p:nvSpPr>
        <p:spPr>
          <a:xfrm>
            <a:off x="965130" y="914167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Sæt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kontekst</a:t>
            </a:r>
          </a:p>
        </p:txBody>
      </p:sp>
      <p:sp>
        <p:nvSpPr>
          <p:cNvPr id="1300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6" grpId="1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Lederen beder gruppen udvikle løsninger"/>
          <p:cNvSpPr/>
          <p:nvPr/>
        </p:nvSpPr>
        <p:spPr>
          <a:xfrm>
            <a:off x="6434057" y="3512018"/>
            <a:ext cx="2614324" cy="3672031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Lederen beder gruppen udvikle løsninger</a:t>
            </a:r>
          </a:p>
        </p:txBody>
      </p:sp>
      <p:sp>
        <p:nvSpPr>
          <p:cNvPr id="1305" name="Lederen alene  udtænker og formulerer løsning"/>
          <p:cNvSpPr/>
          <p:nvPr/>
        </p:nvSpPr>
        <p:spPr>
          <a:xfrm>
            <a:off x="253272" y="3594568"/>
            <a:ext cx="2687232" cy="3560781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Lederen alene  udtænker og formulerer løsning</a:t>
            </a:r>
          </a:p>
        </p:txBody>
      </p:sp>
      <p:sp>
        <p:nvSpPr>
          <p:cNvPr id="1306" name="Lederen fremsætter påtænkte løsning(er) og beder gruppen kvalificere dem"/>
          <p:cNvSpPr/>
          <p:nvPr/>
        </p:nvSpPr>
        <p:spPr>
          <a:xfrm>
            <a:off x="3300038" y="3531008"/>
            <a:ext cx="2738031" cy="3672031"/>
          </a:xfrm>
          <a:prstGeom prst="rect">
            <a:avLst/>
          </a:prstGeom>
          <a:solidFill>
            <a:schemeClr val="accent3">
              <a:hueOff val="-333989"/>
              <a:satOff val="3917"/>
              <a:lumOff val="-666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Lederen fremsætter påtænkte løsning(er) og beder gruppen kvalificere dem</a:t>
            </a:r>
          </a:p>
        </p:txBody>
      </p:sp>
      <p:sp>
        <p:nvSpPr>
          <p:cNvPr id="1307" name="Design 3"/>
          <p:cNvSpPr txBox="1"/>
          <p:nvPr/>
        </p:nvSpPr>
        <p:spPr>
          <a:xfrm>
            <a:off x="6564527" y="2067672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3</a:t>
            </a:r>
          </a:p>
        </p:txBody>
      </p:sp>
      <p:sp>
        <p:nvSpPr>
          <p:cNvPr id="1308" name="Design 2"/>
          <p:cNvSpPr txBox="1"/>
          <p:nvPr/>
        </p:nvSpPr>
        <p:spPr>
          <a:xfrm>
            <a:off x="3493344" y="2067672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2</a:t>
            </a:r>
          </a:p>
        </p:txBody>
      </p:sp>
      <p:sp>
        <p:nvSpPr>
          <p:cNvPr id="1309" name="Design 1"/>
          <p:cNvSpPr txBox="1"/>
          <p:nvPr/>
        </p:nvSpPr>
        <p:spPr>
          <a:xfrm>
            <a:off x="422162" y="2067672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1</a:t>
            </a:r>
          </a:p>
        </p:txBody>
      </p:sp>
      <p:sp>
        <p:nvSpPr>
          <p:cNvPr id="1310" name="Design af beslutningsproces"/>
          <p:cNvSpPr txBox="1"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t>Design af beslutningsproces</a:t>
            </a:r>
          </a:p>
        </p:txBody>
      </p:sp>
      <p:sp>
        <p:nvSpPr>
          <p:cNvPr id="1311" name="Må deles med angivelse af kilden: Bo Vestergaard (2016): Byg bro mellem siloerne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(2016): Byg bro mellem siloerne</a:t>
            </a:r>
          </a:p>
        </p:txBody>
      </p:sp>
      <p:sp>
        <p:nvSpPr>
          <p:cNvPr id="1312" name="Lederen beder gruppen definere problemer…"/>
          <p:cNvSpPr/>
          <p:nvPr/>
        </p:nvSpPr>
        <p:spPr>
          <a:xfrm>
            <a:off x="9452764" y="3508718"/>
            <a:ext cx="2614324" cy="367203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Lederen beder gruppen definere problemer 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(og udvikle løsninger)</a:t>
            </a:r>
          </a:p>
        </p:txBody>
      </p:sp>
      <p:sp>
        <p:nvSpPr>
          <p:cNvPr id="1313" name="Design 4"/>
          <p:cNvSpPr txBox="1"/>
          <p:nvPr/>
        </p:nvSpPr>
        <p:spPr>
          <a:xfrm>
            <a:off x="9635709" y="2067672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4</a:t>
            </a:r>
          </a:p>
        </p:txBody>
      </p:sp>
      <p:sp>
        <p:nvSpPr>
          <p:cNvPr id="1314" name="Lederen beslutter"/>
          <p:cNvSpPr txBox="1"/>
          <p:nvPr/>
        </p:nvSpPr>
        <p:spPr>
          <a:xfrm>
            <a:off x="589231" y="7694849"/>
            <a:ext cx="191429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r>
              <a:t>Lederen beslutter</a:t>
            </a:r>
          </a:p>
        </p:txBody>
      </p:sp>
      <p:sp>
        <p:nvSpPr>
          <p:cNvPr id="1315" name="Lederen…"/>
          <p:cNvSpPr txBox="1"/>
          <p:nvPr/>
        </p:nvSpPr>
        <p:spPr>
          <a:xfrm>
            <a:off x="4073264" y="7566294"/>
            <a:ext cx="1088595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Lederen 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 beslutter</a:t>
            </a:r>
          </a:p>
        </p:txBody>
      </p:sp>
      <p:sp>
        <p:nvSpPr>
          <p:cNvPr id="1316" name="Beslutningsprocesser i organisationer"/>
          <p:cNvSpPr txBox="1"/>
          <p:nvPr/>
        </p:nvSpPr>
        <p:spPr>
          <a:xfrm>
            <a:off x="1370132" y="897108"/>
            <a:ext cx="98663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Beslutningsprocesser i organisationer</a:t>
            </a:r>
          </a:p>
        </p:txBody>
      </p:sp>
      <p:sp>
        <p:nvSpPr>
          <p:cNvPr id="1317" name="Lederen…"/>
          <p:cNvSpPr txBox="1"/>
          <p:nvPr/>
        </p:nvSpPr>
        <p:spPr>
          <a:xfrm>
            <a:off x="7144447" y="7566294"/>
            <a:ext cx="1088594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Lederen 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beslutter</a:t>
            </a:r>
          </a:p>
        </p:txBody>
      </p:sp>
      <p:sp>
        <p:nvSpPr>
          <p:cNvPr id="1318" name="Lederen…"/>
          <p:cNvSpPr txBox="1"/>
          <p:nvPr/>
        </p:nvSpPr>
        <p:spPr>
          <a:xfrm>
            <a:off x="10215629" y="7566294"/>
            <a:ext cx="1088594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Lederen 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 beslutter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4" grpId="1" animBg="1" advAuto="0"/>
      <p:bldP spid="1305" grpId="3" animBg="1" advAuto="0"/>
      <p:bldP spid="1306" grpId="2" animBg="1" advAuto="0"/>
      <p:bldP spid="1312" grpId="4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Sæt…"/>
          <p:cNvSpPr txBox="1"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Sæt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kontekst</a:t>
            </a:r>
          </a:p>
        </p:txBody>
      </p:sp>
      <p:grpSp>
        <p:nvGrpSpPr>
          <p:cNvPr id="1323" name="Retning:Hvad skal lade sig gøre, som ikke kan lade sig gøre nu?…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1322" name="Retning:Hvad skal lade sig gøre, som ikke kan lade sig gøre nu?…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>
                  <a:solidFill>
                    <a:srgbClr val="FFFFFF"/>
                  </a:solidFill>
                </a:defRPr>
              </a:pPr>
              <a:r>
                <a:t>Retning:Hvad skal lade sig gøre, som ikke kan lade sig gøre nu?</a:t>
              </a:r>
            </a:p>
            <a:p>
              <a:pPr>
                <a:defRPr sz="2000">
                  <a:solidFill>
                    <a:srgbClr val="FFFFFF"/>
                  </a:solidFill>
                </a:defRPr>
              </a:pPr>
              <a:r>
                <a:t>Rammer: hvad ligger fast/er ikke til diskussion? Hvad kan der involveres i?</a:t>
              </a:r>
            </a:p>
            <a:p>
              <a:pPr>
                <a:defRPr sz="2000">
                  <a:solidFill>
                    <a:srgbClr val="FFFFFF"/>
                  </a:solidFill>
                </a:defRPr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1321" name="Retning:Hvad skal lade sig gøre, som ikke kan lade sig gøre nu?…" descr="Retning:Hvad skal lade sig gøre, som ikke kan lade sig gøre nu?…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1326" name="Involver i udvikling af løsninger. Skab dialogisk kommunikation. Små overskuelige mål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1325" name="Involver i udvikling af løsninger. Skab dialogisk kommunikation. Små overskuelige mål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1324" name="Involver i udvikling af løsninger. Skab dialogisk kommunikation. Små overskuelige mål" descr="Involver i udvikling af løsninger. Skab dialogisk kommunikation. Små overskuelige mål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1327" name="Beslut &amp; forklar"/>
          <p:cNvSpPr txBox="1"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Beslut &amp; forklar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</a:p>
        </p:txBody>
      </p:sp>
      <p:grpSp>
        <p:nvGrpSpPr>
          <p:cNvPr id="1330" name="Forklar rationale bag beslutning og kriterier for at revidere, til- og fravælge forslag. Forklaring viser lederen har reflekteret over forslagene ift. ramme og retning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1329" name="Forklar rationale bag beslutning og kriterier for at revidere, til- og fravælge forslag. Forklaring viser lederen har reflekteret over forslagene ift. ramme og retning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1328" name="Forklar rationale bag beslutning og kriterier for at revidere, til- og fravælge forslag. Forklaring viser lederen har reflekteret over forslagene ift. ramme og retning" descr="Forklar rationale bag beslutning og kriterier for at revidere, til- og fravælge forslag. Forklaring viser lederen har reflekteret over forslagene ift. ramme og retning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1331" name="Involver…"/>
          <p:cNvSpPr txBox="1"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Involver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1334" name="Udtryk klare forventninger til at medarbejderne gør deres bedste for at få løsningerne til at virke i praksis. Hold hyppige, korte møder for at støtte fremskridt: Hvad skete der? Hvordan giver det mening, at gå videre herfra? Hvem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1333" name="Udtryk klare forventninger til at medarbejderne gør deres bedste for at få løsningerne til at virke i praksis. Hold hyppige, korte møder for at støtte fremskridt: Hvad skete der? Hvordan giver det mening, at gå videre herfra? Hvem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1332" name="Udtryk klare forventninger til at medarbejderne gør deres bedste for at få løsningerne til at virke i praksis. Hold hyppige, korte møder for at støtte fremskridt: Hvad skete der? Hvordan giver det mening, at gå videre herfra? Hvem" descr="Udtryk klare forventninger til at medarbejderne gør deres bedste for at få løsningerne til at virke i praksis. Hold hyppige, korte møder for at støtte fremskridt: Hvad skete der? Hvordan giver det mening, at gå videre herfra? Hvem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1335" name="Gør til…"/>
          <p:cNvSpPr txBox="1"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Gør til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drift</a:t>
            </a:r>
          </a:p>
        </p:txBody>
      </p:sp>
      <p:grpSp>
        <p:nvGrpSpPr>
          <p:cNvPr id="1338" name="Løsninger der skaber værdi  overgår til drift."/>
          <p:cNvGrpSpPr/>
          <p:nvPr/>
        </p:nvGrpSpPr>
        <p:grpSpPr>
          <a:xfrm>
            <a:off x="10513553" y="2959813"/>
            <a:ext cx="2387307" cy="3833975"/>
            <a:chOff x="0" y="0"/>
            <a:chExt cx="2387305" cy="3833973"/>
          </a:xfrm>
        </p:grpSpPr>
        <p:sp>
          <p:nvSpPr>
            <p:cNvPr id="1337" name="Løsninger der skaber værdi  overgår til drift.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1336" name="Løsninger der skaber værdi  overgår til drift." descr="Løsninger der skaber værdi  overgår til drift.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1346" name="Forbindelsesstreg" descr="Forbindelsesstreg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1348" name="Forbindelsesstreg" descr="Forbindelsesstreg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1350" name="Forbindelsesstreg" descr="Forbindelsesstreg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1352" name="Forbindelsesstreg" descr="Forbindelsesstreg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1343" name="Involver…"/>
          <p:cNvSpPr txBox="1"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>
                <a:solidFill>
                  <a:srgbClr val="FFFFFF"/>
                </a:solidFill>
              </a:defRPr>
            </a:pPr>
            <a:r>
              <a:t>Involver   </a:t>
            </a:r>
          </a:p>
          <a:p>
            <a:pPr>
              <a:defRPr sz="4200">
                <a:solidFill>
                  <a:srgbClr val="FFFFFF"/>
                </a:solidFill>
              </a:defRPr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1344" name="Strategisk procesdesign"/>
          <p:cNvSpPr txBox="1"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t>Strategisk procesdesign</a:t>
            </a:r>
          </a:p>
        </p:txBody>
      </p:sp>
      <p:sp>
        <p:nvSpPr>
          <p:cNvPr id="1345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3" grpId="1" animBg="1" advAuto="0"/>
      <p:bldP spid="1326" grpId="2" animBg="1" advAuto="0"/>
      <p:bldP spid="1330" grpId="3" animBg="1" advAuto="0"/>
      <p:bldP spid="1334" grpId="4" animBg="1" advAuto="0"/>
      <p:bldP spid="1338" grpId="5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7" name="Taleboble" descr="Taleboble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1359" name="Hvad skete der?"/>
          <p:cNvSpPr txBox="1"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1360" name="Pil" descr="Pil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1362" name="Tid: 15 minutter"/>
          <p:cNvSpPr txBox="1"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1363" name="Det korte møde"/>
          <p:cNvSpPr txBox="1"/>
          <p:nvPr/>
        </p:nvSpPr>
        <p:spPr>
          <a:xfrm>
            <a:off x="5134074" y="930701"/>
            <a:ext cx="3028157" cy="539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Det korte møde</a:t>
            </a:r>
          </a:p>
        </p:txBody>
      </p:sp>
      <p:grpSp>
        <p:nvGrpSpPr>
          <p:cNvPr id="1366" name="Hold mødet kort=stram struktur+stå op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1365" name="Hold mødet kort=stram struktur+stå op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>
                  <a:solidFill>
                    <a:srgbClr val="FFFFFF"/>
                  </a:solidFill>
                </a:defRPr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1364" name="Hold mødet kort=stram struktur+stå op" descr="Hold mødet kort=stram struktur+stå op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1367" name="Taleboble" descr="Taleboble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1369" name="Taleboble" descr="Taleboble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1371" name="Hvordan giver…"/>
          <p:cNvSpPr txBox="1"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1374" name="Sæt kontekst…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1373" name="Sæt kontekst…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1372" name="Sæt kontekst…" descr="Sæt kontekst…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1375" name="Hvem gør hvad…"/>
          <p:cNvSpPr txBox="1"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1378" name="Feed forward…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1377" name="Feed forward…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1376" name="Feed forward…" descr="Feed forward…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1379" name="Forskningen bag: Scott Tannenbaum and Christopher Cerasol. Do Team and Individual Debriefs Enhance Performance? A Meta-Analysis. Human factors. The Journal of the Human factors and ergonomics Society. June. 2013.…"/>
          <p:cNvSpPr txBox="1"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1380" name="Må deles med angivelse af kilden: Bo Vestergaard (2013): Fair proces: fra upopulære forandringer til medarbejdere, der udvikler løsninger.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" name="A08C4C35-A695-4DBD-A19B-44DEBF367E9B-L0-001.png" descr="A08C4C35-A695-4DBD-A19B-44DEBF367E9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4" name="44B81562-D5C9-4A64-9629-6869652B0AE9-L0-001.png" descr="44B81562-D5C9-4A64-9629-6869652B0AE9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6" name="32E22A66-7989-47B8-837D-C5D73AA3F7B0-L0-001.png" descr="32E22A66-7989-47B8-837D-C5D73AA3F7B0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7" name="Organisationsmedlemmernes…"/>
          <p:cNvSpPr txBox="1"/>
          <p:nvPr/>
        </p:nvSpPr>
        <p:spPr>
          <a:xfrm>
            <a:off x="455955" y="5266587"/>
            <a:ext cx="3081415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700">
                <a:solidFill>
                  <a:srgbClr val="53585F"/>
                </a:solidFill>
              </a:defRPr>
            </a:pPr>
            <a:r>
              <a:t>Organisationsmedlemmernes </a:t>
            </a:r>
          </a:p>
          <a:p>
            <a:pPr>
              <a:defRPr sz="1700">
                <a:solidFill>
                  <a:srgbClr val="53585F"/>
                </a:solidFill>
              </a:defRPr>
            </a:pPr>
            <a:r>
              <a:t>indflydelse </a:t>
            </a:r>
          </a:p>
        </p:txBody>
      </p:sp>
      <p:pic>
        <p:nvPicPr>
          <p:cNvPr id="1388" name="7EF40A89-7CE1-4491-946E-36A8471D2322-L0-001.jpeg" descr="7EF40A89-7CE1-4491-946E-36A8471D2322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481" y="5875001"/>
            <a:ext cx="2463353" cy="85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Lederen beder gruppen udvikle løsninger"/>
          <p:cNvSpPr/>
          <p:nvPr/>
        </p:nvSpPr>
        <p:spPr>
          <a:xfrm>
            <a:off x="6434057" y="3512018"/>
            <a:ext cx="2614324" cy="3672031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Lederen beder gruppen udvikle løsninger</a:t>
            </a:r>
          </a:p>
        </p:txBody>
      </p:sp>
      <p:sp>
        <p:nvSpPr>
          <p:cNvPr id="1391" name="Lederen alene  udtænker og formulerer løsning"/>
          <p:cNvSpPr/>
          <p:nvPr/>
        </p:nvSpPr>
        <p:spPr>
          <a:xfrm>
            <a:off x="253272" y="3594568"/>
            <a:ext cx="2687232" cy="3560781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Lederen alene  udtænker og formulerer løsning</a:t>
            </a:r>
          </a:p>
        </p:txBody>
      </p:sp>
      <p:sp>
        <p:nvSpPr>
          <p:cNvPr id="1392" name="Lederen fremsætter påtænkte løsning(er) og beder gruppen kvalificere dem"/>
          <p:cNvSpPr/>
          <p:nvPr/>
        </p:nvSpPr>
        <p:spPr>
          <a:xfrm>
            <a:off x="3300038" y="3531008"/>
            <a:ext cx="2738031" cy="3672031"/>
          </a:xfrm>
          <a:prstGeom prst="rect">
            <a:avLst/>
          </a:prstGeom>
          <a:solidFill>
            <a:schemeClr val="accent3">
              <a:hueOff val="-333989"/>
              <a:satOff val="3917"/>
              <a:lumOff val="-666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Lederen fremsætter påtænkte løsning(er) og beder gruppen kvalificere dem</a:t>
            </a:r>
          </a:p>
        </p:txBody>
      </p:sp>
      <p:sp>
        <p:nvSpPr>
          <p:cNvPr id="1393" name="Design 3"/>
          <p:cNvSpPr txBox="1"/>
          <p:nvPr/>
        </p:nvSpPr>
        <p:spPr>
          <a:xfrm>
            <a:off x="6564527" y="2067672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3</a:t>
            </a:r>
          </a:p>
        </p:txBody>
      </p:sp>
      <p:sp>
        <p:nvSpPr>
          <p:cNvPr id="1394" name="Design 2"/>
          <p:cNvSpPr txBox="1"/>
          <p:nvPr/>
        </p:nvSpPr>
        <p:spPr>
          <a:xfrm>
            <a:off x="3493344" y="2067672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2</a:t>
            </a:r>
          </a:p>
        </p:txBody>
      </p:sp>
      <p:sp>
        <p:nvSpPr>
          <p:cNvPr id="1395" name="Design 1"/>
          <p:cNvSpPr txBox="1"/>
          <p:nvPr/>
        </p:nvSpPr>
        <p:spPr>
          <a:xfrm>
            <a:off x="422162" y="2067672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1</a:t>
            </a:r>
          </a:p>
        </p:txBody>
      </p:sp>
      <p:sp>
        <p:nvSpPr>
          <p:cNvPr id="1396" name="Design af beslutningsproces"/>
          <p:cNvSpPr txBox="1"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t>Design af beslutningsproces</a:t>
            </a:r>
          </a:p>
        </p:txBody>
      </p:sp>
      <p:sp>
        <p:nvSpPr>
          <p:cNvPr id="1397" name="Må deles med angivelse af kilden: Bo Vestergaard (2016): Byg bro mellem siloerne"/>
          <p:cNvSpPr txBox="1"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r>
              <a:t>Må deles med angivelse af kilden: Bo Vestergaard (2016): Byg bro mellem siloerne</a:t>
            </a:r>
          </a:p>
        </p:txBody>
      </p:sp>
      <p:sp>
        <p:nvSpPr>
          <p:cNvPr id="1398" name="Lederen beder gruppen definere problemer…"/>
          <p:cNvSpPr/>
          <p:nvPr/>
        </p:nvSpPr>
        <p:spPr>
          <a:xfrm>
            <a:off x="9452764" y="3508718"/>
            <a:ext cx="2614324" cy="367203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</a:defRPr>
            </a:pPr>
            <a:r>
              <a:t>Lederen beder gruppen definere problemer </a:t>
            </a:r>
          </a:p>
          <a:p>
            <a:pPr>
              <a:defRPr sz="2600">
                <a:solidFill>
                  <a:srgbClr val="FFFFFF"/>
                </a:solidFill>
              </a:defRPr>
            </a:pPr>
            <a:r>
              <a:t>(og udvikle løsninger)</a:t>
            </a:r>
          </a:p>
        </p:txBody>
      </p:sp>
      <p:sp>
        <p:nvSpPr>
          <p:cNvPr id="1399" name="Design 4"/>
          <p:cNvSpPr txBox="1"/>
          <p:nvPr/>
        </p:nvSpPr>
        <p:spPr>
          <a:xfrm>
            <a:off x="9635709" y="2067672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Design 4</a:t>
            </a:r>
          </a:p>
        </p:txBody>
      </p:sp>
      <p:sp>
        <p:nvSpPr>
          <p:cNvPr id="1400" name="Lederen beslutter"/>
          <p:cNvSpPr txBox="1"/>
          <p:nvPr/>
        </p:nvSpPr>
        <p:spPr>
          <a:xfrm>
            <a:off x="589231" y="7694849"/>
            <a:ext cx="191429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r>
              <a:t>Lederen beslutter</a:t>
            </a:r>
          </a:p>
        </p:txBody>
      </p:sp>
      <p:sp>
        <p:nvSpPr>
          <p:cNvPr id="1401" name="Lederen…"/>
          <p:cNvSpPr txBox="1"/>
          <p:nvPr/>
        </p:nvSpPr>
        <p:spPr>
          <a:xfrm>
            <a:off x="3321971" y="7566294"/>
            <a:ext cx="259118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Lederen 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(eller gruppen) beslutter</a:t>
            </a:r>
          </a:p>
        </p:txBody>
      </p:sp>
      <p:sp>
        <p:nvSpPr>
          <p:cNvPr id="1402" name="Beslutningsprocesser i organisationer"/>
          <p:cNvSpPr txBox="1"/>
          <p:nvPr/>
        </p:nvSpPr>
        <p:spPr>
          <a:xfrm>
            <a:off x="1370132" y="897108"/>
            <a:ext cx="98663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Beslutningsprocesser i organisationer</a:t>
            </a:r>
          </a:p>
        </p:txBody>
      </p:sp>
      <p:sp>
        <p:nvSpPr>
          <p:cNvPr id="1403" name="Lederen…"/>
          <p:cNvSpPr txBox="1"/>
          <p:nvPr/>
        </p:nvSpPr>
        <p:spPr>
          <a:xfrm>
            <a:off x="6393153" y="7566294"/>
            <a:ext cx="259118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Lederen 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(eller gruppen) beslutter</a:t>
            </a:r>
          </a:p>
        </p:txBody>
      </p:sp>
      <p:sp>
        <p:nvSpPr>
          <p:cNvPr id="1404" name="Lederen…"/>
          <p:cNvSpPr txBox="1"/>
          <p:nvPr/>
        </p:nvSpPr>
        <p:spPr>
          <a:xfrm>
            <a:off x="9464335" y="7566294"/>
            <a:ext cx="259118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Lederen 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(eller gruppen) beslutter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0" grpId="1" animBg="1" advAuto="0"/>
      <p:bldP spid="1391" grpId="3" animBg="1" advAuto="0"/>
      <p:bldP spid="1392" grpId="2" animBg="1" advAuto="0"/>
      <p:bldP spid="1398" grpId="4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6" name="363FC444-E534-4FA6-A688-DE8B9BCA6266-L0-001.png" descr="363FC444-E534-4FA6-A688-DE8B9BCA6266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8" name="A4207D53-3220-45AA-B4C7-0CDBA95698CF-L0-001.png" descr="A4207D53-3220-45AA-B4C7-0CDBA95698CF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0" name="6B49E00B-1414-44A3-82C6-07AF7566BD35-L0-001.jpeg" descr="6B49E00B-1414-44A3-82C6-07AF7566BD3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1701" y="0"/>
            <a:ext cx="9581398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2" name="3D9FED76-C534-4EBE-B216-FDFD507D88A4-L0-001.jpeg" descr="3D9FED76-C534-4EBE-B216-FDFD507D88A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492775"/>
            <a:ext cx="13004801" cy="3080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3" name="D1C5722C-91FE-4E3D-87DE-0C696D4048CD-L0-001.jpeg" descr="D1C5722C-91FE-4E3D-87DE-0C696D4048CD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36330" y="5071333"/>
            <a:ext cx="13004801" cy="11841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E4D35030-B57E-4D09-8BC4-465348B7C500-L0-001.jpeg" descr="E4D35030-B57E-4D09-8BC4-465348B7C50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252194"/>
            <a:ext cx="13004800" cy="52492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7" name="BF08FFF7-D5CC-43D9-A4C5-4CC5EB49685B-L0-001.png" descr="BF08FFF7-D5CC-43D9-A4C5-4CC5EB49685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9" name="9042CFEA-D44C-454A-B469-EB2E4F13DF93-L0-001.png" descr="9042CFEA-D44C-454A-B469-EB2E4F13DF93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1" name="BE97997F-0557-4A40-B942-4CB3DA080B14-L0-001.jpeg" descr="BE97997F-0557-4A40-B942-4CB3DA080B1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83644"/>
            <a:ext cx="13004800" cy="9186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" name="9C00D870-03F6-41F8-A481-1390E72F7F51-L0-001.png" descr="9C00D870-03F6-41F8-A481-1390E72F7F51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5" name="32E22A66-7989-47B8-837D-C5D73AA3F7B0-L0-001.png" descr="32E22A66-7989-47B8-837D-C5D73AA3F7B0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426" name="Organisationsmedlemmernes…"/>
          <p:cNvSpPr txBox="1"/>
          <p:nvPr/>
        </p:nvSpPr>
        <p:spPr>
          <a:xfrm>
            <a:off x="455955" y="5266587"/>
            <a:ext cx="3081415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700">
                <a:solidFill>
                  <a:srgbClr val="53585F"/>
                </a:solidFill>
              </a:defRPr>
            </a:pPr>
            <a:r>
              <a:t>Organisationsmedlemmernes </a:t>
            </a:r>
          </a:p>
          <a:p>
            <a:pPr>
              <a:defRPr sz="1700">
                <a:solidFill>
                  <a:srgbClr val="53585F"/>
                </a:solidFill>
              </a:defRPr>
            </a:pPr>
            <a:r>
              <a:t>indflydelse </a:t>
            </a:r>
          </a:p>
        </p:txBody>
      </p:sp>
      <p:pic>
        <p:nvPicPr>
          <p:cNvPr id="1427" name="7EF40A89-7CE1-4491-946E-36A8471D2322-L0-001.jpeg" descr="7EF40A89-7CE1-4491-946E-36A8471D2322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481" y="5875001"/>
            <a:ext cx="2463353" cy="85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9" name="45CD1E60-CA68-4D4E-A84B-59282527B136-L0-001.png" descr="45CD1E60-CA68-4D4E-A84B-59282527B136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A08C4C35-A695-4DBD-A19B-44DEBF367E9B-L0-001.png" descr="A08C4C35-A695-4DBD-A19B-44DEBF367E9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" name="Tabel"/>
          <p:cNvGraphicFramePr/>
          <p:nvPr/>
        </p:nvGraphicFramePr>
        <p:xfrm>
          <a:off x="1270000" y="1270000"/>
          <a:ext cx="11286222" cy="721359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616200"/>
                <a:gridCol w="2616200"/>
                <a:gridCol w="2616200"/>
                <a:gridCol w="3437622"/>
              </a:tblGrid>
              <a:tr h="1442720">
                <a:tc>
                  <a:txBody>
                    <a:bodyPr/>
                    <a:lstStyle/>
                    <a:p>
                      <a:pPr defTabSz="914400"/>
                      <a:r>
                        <a:rPr sz="26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1. Status på borgeren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Hvordan går det?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</a:tr>
              <a:tr h="1777114">
                <a:tc>
                  <a:txBody>
                    <a:bodyPr/>
                    <a:lstStyle/>
                    <a:p>
                      <a:pPr defTabSz="914400"/>
                      <a:r>
                        <a:rPr sz="26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2. Status på indsatser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Hvilke initiativer har vi sat igang?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Hvad skete der?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Udfordringer undervejs? Løst eller skal der udvikles løsninger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716177">
                <a:tc>
                  <a:txBody>
                    <a:bodyPr/>
                    <a:lstStyle/>
                    <a:p>
                      <a:pPr defTabSz="914400"/>
                      <a:r>
                        <a:rPr sz="26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3. Hvordan giver det mening at gå videre herfra?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Hvilke mål og delmål?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Hvilke fokusområder og hvorfor?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Hvilke indsatser vil vi igangsætte, og hvorfor?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773735">
                <a:tc>
                  <a:txBody>
                    <a:bodyPr/>
                    <a:lstStyle/>
                    <a:p>
                      <a:pPr defTabSz="914400"/>
                      <a:r>
                        <a:rPr sz="26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4. Hvem gør hvad, hvornår?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Hvordan afprøver vi?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Hvordan og hvor ofte følger vi op?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Tegn på succes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03852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" name="A609A1B9-981A-4357-8B03-295DF547B034-L0-001.jpeg" descr="A609A1B9-981A-4357-8B03-295DF547B03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600" y="0"/>
            <a:ext cx="124096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7" name="4BB988E3-AE7D-484B-B0E6-3288AE3A768F-L0-001.png" descr="4BB988E3-AE7D-484B-B0E6-3288AE3A768F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9" name="0998A8A8-81A0-45F1-9CCE-BDEEBF291552-L0-001.jpeg" descr="0998A8A8-81A0-45F1-9CCE-BDEEBF291552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928370"/>
            <a:ext cx="13004801" cy="40618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1" name="58E1296C-5D14-406B-923B-11DBB66EA3A9-L0-001.png" descr="58E1296C-5D14-406B-923B-11DBB66EA3A9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442" name="Hvordan skaber man bølger af projekter, der bygger bro mellem siloerne?"/>
          <p:cNvSpPr txBox="1"/>
          <p:nvPr/>
        </p:nvSpPr>
        <p:spPr>
          <a:xfrm>
            <a:off x="1987772" y="6125705"/>
            <a:ext cx="9029256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Hvordan skaber man bølger </a:t>
            </a:r>
            <a:r>
              <a:rPr dirty="0" smtClean="0"/>
              <a:t>af</a:t>
            </a:r>
            <a:endParaRPr lang="da-DK" dirty="0" smtClean="0"/>
          </a:p>
          <a:p>
            <a:r>
              <a:rPr dirty="0" smtClean="0"/>
              <a:t> </a:t>
            </a:r>
            <a:r>
              <a:rPr dirty="0"/>
              <a:t>projekter, der bygger bro mellem siloerne?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4" name="197FCDB4-93F7-4AA6-A223-0153B8830158-L0-001.jpeg" descr="197FCDB4-93F7-4AA6-A223-0153B8830158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704692"/>
            <a:ext cx="13004800" cy="4344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5" name="D1C5722C-91FE-4E3D-87DE-0C696D4048CD-L0-001.jpeg" descr="D1C5722C-91FE-4E3D-87DE-0C696D4048CD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669601"/>
            <a:ext cx="13004801" cy="11841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7" name="58E1296C-5D14-406B-923B-11DBB66EA3A9-L0-001.png" descr="58E1296C-5D14-406B-923B-11DBB66EA3A9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8" name="D04F2FCC-B4F4-4A27-8216-4AB9F5E5DF19-L0-001.png" descr="D04F2FCC-B4F4-4A27-8216-4AB9F5E5DF19-L0-0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0" name="563EF339-5610-42E5-9CEA-CAD884E3A353-L0-001.jpeg" descr="563EF339-5610-42E5-9CEA-CAD884E3A353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32512"/>
            <a:ext cx="13004801" cy="35887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2" name="B33B8282-BEF0-4BA0-9C18-77C6D88C248A-L0-001.jpeg" descr="B33B8282-BEF0-4BA0-9C18-77C6D88C248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705043"/>
            <a:ext cx="13004800" cy="43435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" name="F128EA26-33A8-4378-BC8E-0D37FF9F99B6-L0-001.jpeg" descr="F128EA26-33A8-4378-BC8E-0D37FF9F99B6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897751"/>
            <a:ext cx="13004801" cy="34201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6" name="AB4FA6BD-4E1B-4517-BBC0-05869D1CC267-L0-001.jpeg" descr="AB4FA6BD-4E1B-4517-BBC0-05869D1CC267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504" y="0"/>
            <a:ext cx="12491792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8" name="42C04B46-6C0E-4B1B-84EF-FD02671B12AD-L0-001.jpeg" descr="42C04B46-6C0E-4B1B-84EF-FD02671B12AD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19755"/>
            <a:ext cx="13004800" cy="8914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0" name="51C76B7D-DACB-4DC8-BBAF-8CAD5EE1591D-L0-001.jpeg" descr="51C76B7D-DACB-4DC8-BBAF-8CAD5EE1591D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37211"/>
            <a:ext cx="13004800" cy="64791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Projektet har gennemført 11 delprojekter. De har alle skabt betydelige forandringer, og 10 af delprojekterne har fastholdt forandringerne, og dermed vurderes de som succesfulde."/>
          <p:cNvSpPr txBox="1"/>
          <p:nvPr/>
        </p:nvSpPr>
        <p:spPr>
          <a:xfrm>
            <a:off x="435089" y="2695149"/>
            <a:ext cx="12134622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/>
            </a:pPr>
            <a:r>
              <a:rPr i="1">
                <a:latin typeface="Helvetica"/>
                <a:ea typeface="Helvetica"/>
                <a:cs typeface="Helvetica"/>
                <a:sym typeface="Helvetica"/>
              </a:rPr>
              <a:t>Projektet har gennemført 11 delprojekter. De har alle skabt betydelige forandringer, og 10 af delprojekterne har fastholdt forandringerne, og dermed vurderes de som succesfulde</a:t>
            </a:r>
            <a:r>
              <a:t>.</a:t>
            </a:r>
          </a:p>
          <a:p>
            <a:pPr algn="l">
              <a:defRPr sz="2800"/>
            </a:pPr>
            <a:endParaRPr/>
          </a:p>
        </p:txBody>
      </p:sp>
      <p:sp>
        <p:nvSpPr>
          <p:cNvPr id="1463" name="&quot;Projekt relationel koordinering&quot; 2012-2013. 2 sygehuse. 11 delprojekter. Uddrag fra følgeforskningsrapport fra Danmarks Tekniske Universitet. Af seniorforsker Kasper Edwards."/>
          <p:cNvSpPr/>
          <p:nvPr/>
        </p:nvSpPr>
        <p:spPr>
          <a:xfrm>
            <a:off x="272874" y="894612"/>
            <a:ext cx="12451382" cy="1567517"/>
          </a:xfrm>
          <a:prstGeom prst="roundRect">
            <a:avLst>
              <a:gd name="adj" fmla="val 12153"/>
            </a:avLst>
          </a:prstGeom>
          <a:blipFill>
            <a:blip r:embed="rId2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"Projekt relationel koordinering" 2012-2013. 2 sygehuse. 11 delprojekter. Uddrag fra følgeforskningsrapport fra Danmarks Tekniske Universitet. Af seniorforsker Kasper Edwards. </a:t>
            </a:r>
          </a:p>
        </p:txBody>
      </p:sp>
      <p:sp>
        <p:nvSpPr>
          <p:cNvPr id="1464" name="Hvordan gør vi det?"/>
          <p:cNvSpPr txBox="1"/>
          <p:nvPr/>
        </p:nvSpPr>
        <p:spPr>
          <a:xfrm>
            <a:off x="4429683" y="227016"/>
            <a:ext cx="414543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Hvordan gør vi det?</a:t>
            </a:r>
          </a:p>
        </p:txBody>
      </p:sp>
      <p:sp>
        <p:nvSpPr>
          <p:cNvPr id="1465" name="Evalueringen har konstateret, at…"/>
          <p:cNvSpPr txBox="1"/>
          <p:nvPr/>
        </p:nvSpPr>
        <p:spPr>
          <a:xfrm>
            <a:off x="427684" y="4266582"/>
            <a:ext cx="11916117" cy="453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/>
            </a:pPr>
            <a:r>
              <a:t>Evalueringen har konstateret, at</a:t>
            </a:r>
          </a:p>
          <a:p>
            <a:pPr algn="l">
              <a:defRPr sz="2800"/>
            </a:pPr>
            <a:r>
              <a:t>1) delprojekterne har haft en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usædvanlig høj succesrate</a:t>
            </a:r>
            <a:r>
              <a:t>. De har implementeret og fastholdt organisatorisk forandring. </a:t>
            </a:r>
          </a:p>
          <a:p>
            <a:pPr algn="l">
              <a:defRPr sz="2800"/>
            </a:pPr>
            <a:r>
              <a:t>2) Dette tilskrives den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projektmodel</a:t>
            </a:r>
            <a:r>
              <a:t>, der er udviklet i projektet.</a:t>
            </a:r>
          </a:p>
          <a:p>
            <a:pPr algn="l">
              <a:defRPr sz="2800"/>
            </a:pPr>
            <a:r>
              <a:t>3) Den overordnede projektmodel imødegår nogle af de strukturelle problemer, så som manglende tid til udvikling, projektstruktur og projektkompetence, som medfører, at projekter ikke prioriteres og gennemføres. </a:t>
            </a:r>
          </a:p>
          <a:p>
            <a:pPr algn="l"/>
            <a:r>
              <a:rPr sz="2800"/>
              <a:t>4) Dermed er projektmodellen et bud på en </a:t>
            </a: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generel udviklingsmodel inden for velfærdsledelse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5" grpId="1" animBg="1" advAuto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7" name="IMG_0272.jpg" descr="IMG_027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1482" b="21482"/>
          <a:stretch>
            <a:fillRect/>
          </a:stretch>
        </p:blipFill>
        <p:spPr>
          <a:xfrm>
            <a:off x="5342663" y="5117142"/>
            <a:ext cx="2069799" cy="1552992"/>
          </a:xfrm>
          <a:prstGeom prst="rect">
            <a:avLst/>
          </a:prstGeom>
        </p:spPr>
      </p:pic>
      <p:sp>
        <p:nvSpPr>
          <p:cNvPr id="1468" name="Connect med mig på Linkedin eller www.fairproces.dk (mailliste) og få updates med artikler, slides og værktøjer"/>
          <p:cNvSpPr txBox="1"/>
          <p:nvPr/>
        </p:nvSpPr>
        <p:spPr>
          <a:xfrm>
            <a:off x="1364897" y="764116"/>
            <a:ext cx="10025237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Connect med mig på Linkedin eller </a:t>
            </a:r>
            <a:r>
              <a:rPr u="sng">
                <a:hlinkClick r:id="rId3"/>
              </a:rPr>
              <a:t>www.fairproces.dk</a:t>
            </a:r>
            <a:r>
              <a:t> </a:t>
            </a:r>
            <a:r>
              <a:rPr sz="3000"/>
              <a:t>(</a:t>
            </a:r>
            <a:r>
              <a:rPr sz="3000">
                <a:solidFill>
                  <a:srgbClr val="E8A433"/>
                </a:solidFill>
              </a:rPr>
              <a:t>mailliste</a:t>
            </a:r>
            <a:r>
              <a:t>) og få updates med artikler, slides og værktøjer</a:t>
            </a:r>
          </a:p>
        </p:txBody>
      </p:sp>
      <p:sp>
        <p:nvSpPr>
          <p:cNvPr id="1469" name="Bo Vestergaard…"/>
          <p:cNvSpPr txBox="1"/>
          <p:nvPr/>
        </p:nvSpPr>
        <p:spPr>
          <a:xfrm>
            <a:off x="1996170" y="7067089"/>
            <a:ext cx="8464247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900"/>
            </a:pPr>
            <a:r>
              <a:t>Bo Vestergaard</a:t>
            </a:r>
          </a:p>
          <a:p>
            <a:pPr>
              <a:defRPr sz="1900"/>
            </a:pPr>
            <a:r>
              <a:t>Konsulent. Forfatter. Foredragsholder. </a:t>
            </a:r>
          </a:p>
          <a:p>
            <a:pPr>
              <a:defRPr sz="1900"/>
            </a:pPr>
            <a:r>
              <a:rPr>
                <a:solidFill>
                  <a:srgbClr val="BC8027"/>
                </a:solidFill>
              </a:rPr>
              <a:t>Partner i Relational Coordination Research Collaborative, Brandeis University</a:t>
            </a:r>
          </a:p>
          <a:p>
            <a:pPr>
              <a:defRPr sz="1900"/>
            </a:pPr>
            <a:endParaRPr>
              <a:solidFill>
                <a:srgbClr val="BC8027"/>
              </a:solidFill>
            </a:endParaRPr>
          </a:p>
          <a:p>
            <a:pPr>
              <a:defRPr sz="1900"/>
            </a:pPr>
            <a:endParaRPr>
              <a:solidFill>
                <a:srgbClr val="BC8027"/>
              </a:solidFill>
            </a:endParaRPr>
          </a:p>
          <a:p>
            <a:pPr>
              <a:defRPr sz="1900"/>
            </a:pPr>
            <a:r>
              <a:rPr u="sng">
                <a:hlinkClick r:id="rId4"/>
              </a:rPr>
              <a:t>fairproces.dk</a:t>
            </a:r>
          </a:p>
          <a:p>
            <a:pPr>
              <a:defRPr sz="1900"/>
            </a:pPr>
            <a:r>
              <a:t>www.agora.as</a:t>
            </a:r>
          </a:p>
          <a:p>
            <a:pPr>
              <a:defRPr sz="1900"/>
            </a:pPr>
            <a:r>
              <a:t> </a:t>
            </a:r>
          </a:p>
        </p:txBody>
      </p:sp>
      <p:sp>
        <p:nvSpPr>
          <p:cNvPr id="1470" name="Hvad hjælper jeg med?: Foredrag, workshops og forløb.…"/>
          <p:cNvSpPr txBox="1"/>
          <p:nvPr/>
        </p:nvSpPr>
        <p:spPr>
          <a:xfrm>
            <a:off x="1489782" y="2853266"/>
            <a:ext cx="10025236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Hvad hjælper jeg med?: Foredrag, workshops og forløb.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BC8027"/>
                </a:solidFill>
              </a:rPr>
              <a:t>“Byg bro mellem siloerne”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BC8027"/>
                </a:solidFill>
              </a:rPr>
              <a:t>"Fair proces"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Afrundet rektangel"/>
          <p:cNvSpPr/>
          <p:nvPr/>
        </p:nvSpPr>
        <p:spPr>
          <a:xfrm>
            <a:off x="209143" y="3869525"/>
            <a:ext cx="2336916" cy="1749146"/>
          </a:xfrm>
          <a:prstGeom prst="roundRect">
            <a:avLst>
              <a:gd name="adj" fmla="val 50000"/>
            </a:avLst>
          </a:prstGeom>
          <a:ln w="50800">
            <a:solidFill>
              <a:srgbClr val="FFFFFF">
                <a:alpha val="71000"/>
              </a:srgbClr>
            </a:solidFill>
            <a:prstDash val="sysDot"/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6" name="Begivenhed/…"/>
          <p:cNvSpPr txBox="1"/>
          <p:nvPr/>
        </p:nvSpPr>
        <p:spPr>
          <a:xfrm>
            <a:off x="632796" y="4437604"/>
            <a:ext cx="1489610" cy="612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Begivenhed/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aktivitet</a:t>
            </a:r>
          </a:p>
        </p:txBody>
      </p:sp>
      <p:sp>
        <p:nvSpPr>
          <p:cNvPr id="1187" name="Afrundet rektangel"/>
          <p:cNvSpPr/>
          <p:nvPr/>
        </p:nvSpPr>
        <p:spPr>
          <a:xfrm>
            <a:off x="2695003" y="3869525"/>
            <a:ext cx="2336916" cy="1749146"/>
          </a:xfrm>
          <a:prstGeom prst="roundRect">
            <a:avLst>
              <a:gd name="adj" fmla="val 50000"/>
            </a:avLst>
          </a:prstGeom>
          <a:ln w="50800">
            <a:solidFill>
              <a:srgbClr val="FFFFFF">
                <a:alpha val="71000"/>
              </a:srgbClr>
            </a:solidFill>
            <a:prstDash val="sysDot"/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8" name="Afrundet rektangel"/>
          <p:cNvSpPr/>
          <p:nvPr/>
        </p:nvSpPr>
        <p:spPr>
          <a:xfrm>
            <a:off x="5321697" y="3869525"/>
            <a:ext cx="2336916" cy="1749146"/>
          </a:xfrm>
          <a:prstGeom prst="roundRect">
            <a:avLst>
              <a:gd name="adj" fmla="val 50000"/>
            </a:avLst>
          </a:prstGeom>
          <a:ln w="50800">
            <a:solidFill>
              <a:srgbClr val="FFFFFF">
                <a:alpha val="71000"/>
              </a:srgbClr>
            </a:solidFill>
            <a:prstDash val="sysDot"/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9" name="Afrundet rektangel"/>
          <p:cNvSpPr/>
          <p:nvPr/>
        </p:nvSpPr>
        <p:spPr>
          <a:xfrm>
            <a:off x="7354319" y="1799281"/>
            <a:ext cx="2336916" cy="1749146"/>
          </a:xfrm>
          <a:prstGeom prst="roundRect">
            <a:avLst>
              <a:gd name="adj" fmla="val 50000"/>
            </a:avLst>
          </a:prstGeom>
          <a:ln w="50800">
            <a:solidFill>
              <a:srgbClr val="FFFFFF">
                <a:alpha val="71000"/>
              </a:srgbClr>
            </a:solidFill>
            <a:prstDash val="sysDot"/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0" name="Afrundet rektangel"/>
          <p:cNvSpPr/>
          <p:nvPr/>
        </p:nvSpPr>
        <p:spPr>
          <a:xfrm>
            <a:off x="7354319" y="5939769"/>
            <a:ext cx="2336916" cy="1749146"/>
          </a:xfrm>
          <a:prstGeom prst="roundRect">
            <a:avLst>
              <a:gd name="adj" fmla="val 50000"/>
            </a:avLst>
          </a:prstGeom>
          <a:ln w="50800">
            <a:solidFill>
              <a:srgbClr val="FFFFFF">
                <a:alpha val="71000"/>
              </a:srgbClr>
            </a:solidFill>
            <a:prstDash val="sysDot"/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1" name="Rektangel"/>
          <p:cNvSpPr/>
          <p:nvPr/>
        </p:nvSpPr>
        <p:spPr>
          <a:xfrm>
            <a:off x="10646113" y="1661655"/>
            <a:ext cx="1691492" cy="2024398"/>
          </a:xfrm>
          <a:prstGeom prst="rect">
            <a:avLst/>
          </a:prstGeom>
          <a:ln w="25400">
            <a:solidFill>
              <a:srgbClr val="FFFFFF">
                <a:alpha val="71000"/>
              </a:srgbClr>
            </a:solidFill>
            <a:custDash>
              <a:ds d="200000" sp="200000"/>
            </a:custDash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2" name="Rektangel"/>
          <p:cNvSpPr/>
          <p:nvPr/>
        </p:nvSpPr>
        <p:spPr>
          <a:xfrm>
            <a:off x="10646113" y="5802143"/>
            <a:ext cx="1691492" cy="2024398"/>
          </a:xfrm>
          <a:prstGeom prst="rect">
            <a:avLst/>
          </a:prstGeom>
          <a:ln w="25400">
            <a:solidFill>
              <a:srgbClr val="FFFFFF">
                <a:alpha val="71000"/>
              </a:srgbClr>
            </a:solidFill>
            <a:custDash>
              <a:ds d="200000" sp="200000"/>
            </a:custDash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3" name="Delmål/mål…"/>
          <p:cNvSpPr txBox="1"/>
          <p:nvPr/>
        </p:nvSpPr>
        <p:spPr>
          <a:xfrm>
            <a:off x="10715130" y="1888532"/>
            <a:ext cx="1553458" cy="8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Delmål/mål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der arbejdes 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henimod</a:t>
            </a:r>
          </a:p>
        </p:txBody>
      </p:sp>
      <p:sp>
        <p:nvSpPr>
          <p:cNvPr id="1194" name="Delmål/mål…"/>
          <p:cNvSpPr txBox="1"/>
          <p:nvPr/>
        </p:nvSpPr>
        <p:spPr>
          <a:xfrm>
            <a:off x="10715130" y="5993541"/>
            <a:ext cx="1553458" cy="8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Delmål/mål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der arbejdes 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henimod</a:t>
            </a:r>
          </a:p>
        </p:txBody>
      </p:sp>
      <p:sp>
        <p:nvSpPr>
          <p:cNvPr id="1195" name="Storyboard for en specifik borgers forløb"/>
          <p:cNvSpPr txBox="1"/>
          <p:nvPr/>
        </p:nvSpPr>
        <p:spPr>
          <a:xfrm>
            <a:off x="4004594" y="1622838"/>
            <a:ext cx="2296072" cy="193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9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Storyboard for en specifik borgers forløb</a:t>
            </a:r>
          </a:p>
        </p:txBody>
      </p:sp>
      <p:sp>
        <p:nvSpPr>
          <p:cNvPr id="1196" name="Begivenhed/…"/>
          <p:cNvSpPr txBox="1"/>
          <p:nvPr/>
        </p:nvSpPr>
        <p:spPr>
          <a:xfrm>
            <a:off x="3118656" y="4437604"/>
            <a:ext cx="1489610" cy="612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Begivenhed/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aktivitet</a:t>
            </a:r>
          </a:p>
        </p:txBody>
      </p:sp>
      <p:sp>
        <p:nvSpPr>
          <p:cNvPr id="1197" name="Begivenhed/…"/>
          <p:cNvSpPr txBox="1"/>
          <p:nvPr/>
        </p:nvSpPr>
        <p:spPr>
          <a:xfrm>
            <a:off x="5757595" y="4437604"/>
            <a:ext cx="1489610" cy="612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Begivenhed/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aktivitet</a:t>
            </a:r>
          </a:p>
        </p:txBody>
      </p:sp>
      <p:sp>
        <p:nvSpPr>
          <p:cNvPr id="1198" name="Begivenhed/…"/>
          <p:cNvSpPr txBox="1"/>
          <p:nvPr/>
        </p:nvSpPr>
        <p:spPr>
          <a:xfrm>
            <a:off x="7777972" y="2367360"/>
            <a:ext cx="1489611" cy="612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Begivenhed/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aktivitet</a:t>
            </a:r>
          </a:p>
        </p:txBody>
      </p:sp>
      <p:sp>
        <p:nvSpPr>
          <p:cNvPr id="1199" name="Hvem, gør hvad, hvornår?"/>
          <p:cNvSpPr txBox="1"/>
          <p:nvPr/>
        </p:nvSpPr>
        <p:spPr>
          <a:xfrm>
            <a:off x="2500479" y="4910442"/>
            <a:ext cx="2725963" cy="333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1800">
                <a:solidFill>
                  <a:srgbClr val="FFFFFF"/>
                </a:solidFill>
              </a:defRPr>
            </a:lvl1pPr>
          </a:lstStyle>
          <a:p>
            <a:r>
              <a:t>Hvem, gør hvad, hvornår?</a:t>
            </a:r>
          </a:p>
        </p:txBody>
      </p:sp>
      <p:sp>
        <p:nvSpPr>
          <p:cNvPr id="1200" name="Hvem, gør hvad, hvornår?"/>
          <p:cNvSpPr txBox="1"/>
          <p:nvPr/>
        </p:nvSpPr>
        <p:spPr>
          <a:xfrm>
            <a:off x="5139419" y="4910442"/>
            <a:ext cx="2725962" cy="333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1800">
                <a:solidFill>
                  <a:srgbClr val="FFFFFF"/>
                </a:solidFill>
              </a:defRPr>
            </a:lvl1pPr>
          </a:lstStyle>
          <a:p>
            <a:r>
              <a:t>Hvem, gør hvad, hvornår?</a:t>
            </a:r>
          </a:p>
        </p:txBody>
      </p:sp>
      <p:sp>
        <p:nvSpPr>
          <p:cNvPr id="1201" name="Hvem, gør hvad, hvornår?"/>
          <p:cNvSpPr txBox="1"/>
          <p:nvPr/>
        </p:nvSpPr>
        <p:spPr>
          <a:xfrm>
            <a:off x="7159796" y="2837433"/>
            <a:ext cx="2725963" cy="33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1800">
                <a:solidFill>
                  <a:srgbClr val="FFFFFF"/>
                </a:solidFill>
              </a:defRPr>
            </a:lvl1pPr>
          </a:lstStyle>
          <a:p>
            <a:r>
              <a:t>Hvem, gør hvad, hvornår?</a:t>
            </a:r>
          </a:p>
        </p:txBody>
      </p:sp>
      <p:sp>
        <p:nvSpPr>
          <p:cNvPr id="1202" name="Hvem, gør hvad, hvornår?"/>
          <p:cNvSpPr txBox="1"/>
          <p:nvPr/>
        </p:nvSpPr>
        <p:spPr>
          <a:xfrm>
            <a:off x="7159796" y="6880237"/>
            <a:ext cx="2725963" cy="33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1800">
                <a:solidFill>
                  <a:srgbClr val="FFFFFF"/>
                </a:solidFill>
              </a:defRPr>
            </a:lvl1pPr>
          </a:lstStyle>
          <a:p>
            <a:r>
              <a:t>Hvem, gør hvad, hvornår?</a:t>
            </a:r>
          </a:p>
        </p:txBody>
      </p:sp>
      <p:sp>
        <p:nvSpPr>
          <p:cNvPr id="1203" name="Hvem, gør hvad, hvornår?"/>
          <p:cNvSpPr txBox="1"/>
          <p:nvPr/>
        </p:nvSpPr>
        <p:spPr>
          <a:xfrm>
            <a:off x="14620" y="4910442"/>
            <a:ext cx="2725963" cy="333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1800">
                <a:solidFill>
                  <a:srgbClr val="FFFFFF"/>
                </a:solidFill>
              </a:defRPr>
            </a:lvl1pPr>
          </a:lstStyle>
          <a:p>
            <a:r>
              <a:t>Hvem, gør hvad, hvornår?</a:t>
            </a:r>
          </a:p>
        </p:txBody>
      </p:sp>
      <p:sp>
        <p:nvSpPr>
          <p:cNvPr id="1204" name="Begivenhed/…"/>
          <p:cNvSpPr txBox="1"/>
          <p:nvPr/>
        </p:nvSpPr>
        <p:spPr>
          <a:xfrm>
            <a:off x="7777972" y="6342431"/>
            <a:ext cx="1489611" cy="612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Begivenhed/</a:t>
            </a:r>
          </a:p>
          <a:p>
            <a:pPr defTabSz="587022">
              <a:defRPr sz="1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aktivitet</a:t>
            </a:r>
          </a:p>
        </p:txBody>
      </p:sp>
      <p:pic>
        <p:nvPicPr>
          <p:cNvPr id="1205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01361" y="4620834"/>
            <a:ext cx="471619" cy="246565"/>
          </a:xfrm>
          <a:prstGeom prst="rect">
            <a:avLst/>
          </a:prstGeom>
        </p:spPr>
      </p:pic>
      <p:pic>
        <p:nvPicPr>
          <p:cNvPr id="1215" name="Forbindelsesstreg" descr="Forbindelsesstr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91604" y="2954878"/>
            <a:ext cx="641922" cy="804034"/>
          </a:xfrm>
          <a:prstGeom prst="rect">
            <a:avLst/>
          </a:prstGeom>
        </p:spPr>
      </p:pic>
      <p:pic>
        <p:nvPicPr>
          <p:cNvPr id="1217" name="Forbindelsesstreg" descr="Forbindelsesstreg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96316" y="5914369"/>
            <a:ext cx="467789" cy="797171"/>
          </a:xfrm>
          <a:prstGeom prst="rect">
            <a:avLst/>
          </a:prstGeom>
        </p:spPr>
      </p:pic>
      <p:pic>
        <p:nvPicPr>
          <p:cNvPr id="1209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87220" y="4620834"/>
            <a:ext cx="471619" cy="246565"/>
          </a:xfrm>
          <a:prstGeom prst="rect">
            <a:avLst/>
          </a:prstGeom>
        </p:spPr>
      </p:pic>
      <p:pic>
        <p:nvPicPr>
          <p:cNvPr id="1211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44980" y="2550590"/>
            <a:ext cx="471619" cy="246564"/>
          </a:xfrm>
          <a:prstGeom prst="rect">
            <a:avLst/>
          </a:prstGeom>
        </p:spPr>
      </p:pic>
      <p:pic>
        <p:nvPicPr>
          <p:cNvPr id="1213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85860" y="6691079"/>
            <a:ext cx="471619" cy="24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5819"/>
      </p:ext>
    </p:extLst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3221</Words>
  <Application>Microsoft Macintosh PowerPoint</Application>
  <PresentationFormat>Brugerdefineret</PresentationFormat>
  <Paragraphs>436</Paragraphs>
  <Slides>71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71</vt:i4>
      </vt:variant>
    </vt:vector>
  </HeadingPairs>
  <TitlesOfParts>
    <vt:vector size="72" baseType="lpstr">
      <vt:lpstr>White</vt:lpstr>
      <vt:lpstr>Byg bro mellem siloerne!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Byg bro mellem siloerne!</dc:title>
  <cp:lastModifiedBy>Bo Vestergaard</cp:lastModifiedBy>
  <cp:revision>1</cp:revision>
  <dcterms:modified xsi:type="dcterms:W3CDTF">2017-08-28T13:18:20Z</dcterms:modified>
</cp:coreProperties>
</file>