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7" r:id="rId10"/>
    <p:sldId id="265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37" d="100"/>
          <a:sy n="37" d="100"/>
        </p:scale>
        <p:origin x="-2680" y="-69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hape 3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Vælg type af borgerforløb. Identificer faglige funktioner. Marker hvis de udenfor forvaltningen.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hyperlink" Target="http://www.fairproces.dk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irproces.dk" TargetMode="External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4950" y="8712765"/>
            <a:ext cx="1583613" cy="834325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732218" y="6604277"/>
            <a:ext cx="3826720" cy="146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650240">
              <a:defRPr sz="1900">
                <a:solidFill>
                  <a:srgbClr val="002526"/>
                </a:solidFill>
                <a:uFill>
                  <a:solidFill>
                    <a:srgbClr val="888888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algn="l" defTabSz="650240">
              <a:defRPr sz="1900" b="1">
                <a:solidFill>
                  <a:srgbClr val="002526"/>
                </a:solidFill>
                <a:uFill>
                  <a:solidFill>
                    <a:srgbClr val="888888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algn="l" defTabSz="650240">
              <a:defRPr sz="1900" b="1">
                <a:solidFill>
                  <a:srgbClr val="002526"/>
                </a:solidFill>
                <a:uFill>
                  <a:solidFill>
                    <a:srgbClr val="888888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5D0407"/>
                </a:solidFill>
              </a:rPr>
              <a:t>www.fairproces.dk</a:t>
            </a:r>
          </a:p>
          <a:p>
            <a:pPr algn="l" defTabSz="650240">
              <a:defRPr sz="1564" b="1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D0407"/>
              </a:solidFill>
            </a:endParaRPr>
          </a:p>
        </p:txBody>
      </p:sp>
      <p:pic>
        <p:nvPicPr>
          <p:cNvPr id="144" name="image1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284" y="2082444"/>
            <a:ext cx="3129281" cy="2957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1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96331" y="1555827"/>
            <a:ext cx="4118187" cy="22464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8" name="Group 148"/>
          <p:cNvGrpSpPr/>
          <p:nvPr/>
        </p:nvGrpSpPr>
        <p:grpSpPr>
          <a:xfrm>
            <a:off x="8062483" y="6943987"/>
            <a:ext cx="4451799" cy="2565401"/>
            <a:chOff x="0" y="0"/>
            <a:chExt cx="4451798" cy="2565400"/>
          </a:xfrm>
        </p:grpSpPr>
        <p:sp>
          <p:nvSpPr>
            <p:cNvPr id="147" name="Shape 147"/>
            <p:cNvSpPr/>
            <p:nvPr/>
          </p:nvSpPr>
          <p:spPr>
            <a:xfrm>
              <a:off x="38100" y="38100"/>
              <a:ext cx="4375599" cy="24892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2200"/>
              </a:pPr>
              <a:r>
                <a:t>"</a:t>
              </a:r>
              <a:r>
                <a:rPr i="1"/>
                <a:t>Anmeldere og ledere skriver</a:t>
              </a:r>
            </a:p>
            <a:p>
              <a:pPr>
                <a:defRPr sz="2200"/>
              </a:pPr>
              <a:r>
                <a:rPr i="1"/>
                <a:t>Powertool...evidensforankret ...letlæst.. konkret og brugbar..."</a:t>
              </a:r>
            </a:p>
            <a:p>
              <a:pPr>
                <a:defRPr sz="2200"/>
              </a:pPr>
              <a:r>
                <a:t>Anmeldt af 16 ledere</a:t>
              </a:r>
            </a:p>
            <a:p>
              <a:pPr>
                <a:defRPr sz="2200"/>
              </a:pPr>
              <a:endParaRPr/>
            </a:p>
            <a:p>
              <a:pPr>
                <a:defRPr sz="2200"/>
              </a:pPr>
              <a:r>
                <a:t>6* i Danske Kommuner</a:t>
              </a:r>
            </a:p>
            <a:p>
              <a:pPr>
                <a:defRPr sz="2200"/>
              </a:pPr>
              <a:r>
                <a:t>5* i Jyllandsposten</a:t>
              </a:r>
            </a:p>
          </p:txBody>
        </p:sp>
        <p:pic>
          <p:nvPicPr>
            <p:cNvPr id="146" name="Billede 145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451799" cy="2565401"/>
            </a:xfrm>
            <a:prstGeom prst="rect">
              <a:avLst/>
            </a:prstGeom>
            <a:effectLst/>
          </p:spPr>
        </p:pic>
      </p:grpSp>
      <p:sp>
        <p:nvSpPr>
          <p:cNvPr id="149" name="Shape 149"/>
          <p:cNvSpPr/>
          <p:nvPr/>
        </p:nvSpPr>
        <p:spPr>
          <a:xfrm rot="19743713">
            <a:off x="66079" y="2355221"/>
            <a:ext cx="24773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Best paper</a:t>
            </a:r>
          </a:p>
        </p:txBody>
      </p:sp>
      <p:sp>
        <p:nvSpPr>
          <p:cNvPr id="150" name="Shape 150"/>
          <p:cNvSpPr/>
          <p:nvPr/>
        </p:nvSpPr>
        <p:spPr>
          <a:xfrm rot="20237853">
            <a:off x="2316749" y="1997519"/>
            <a:ext cx="101325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Boston 2012</a:t>
            </a:r>
          </a:p>
        </p:txBody>
      </p:sp>
      <p:pic>
        <p:nvPicPr>
          <p:cNvPr id="151" name="image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940866" y="2291866"/>
            <a:ext cx="4061315" cy="5158966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/>
          <p:nvPr/>
        </p:nvSpPr>
        <p:spPr>
          <a:xfrm rot="21218194">
            <a:off x="7700284" y="1198446"/>
            <a:ext cx="37466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Uddrag bragt i... </a:t>
            </a:r>
          </a:p>
        </p:txBody>
      </p:sp>
      <p:pic>
        <p:nvPicPr>
          <p:cNvPr id="153" name="IMG_0293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30673" y="7327858"/>
            <a:ext cx="2905445" cy="23733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G_0148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20305032">
            <a:off x="2838088" y="7116976"/>
            <a:ext cx="2970792" cy="2219424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-180482" y="6149044"/>
            <a:ext cx="499281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6* i Danske Kommuner</a:t>
            </a:r>
          </a:p>
          <a:p>
            <a:pPr>
              <a:defRPr sz="30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5* i JP</a:t>
            </a:r>
          </a:p>
        </p:txBody>
      </p:sp>
      <p:grpSp>
        <p:nvGrpSpPr>
          <p:cNvPr id="158" name="Group 158"/>
          <p:cNvGrpSpPr/>
          <p:nvPr/>
        </p:nvGrpSpPr>
        <p:grpSpPr>
          <a:xfrm>
            <a:off x="8062483" y="3604815"/>
            <a:ext cx="4451799" cy="3302005"/>
            <a:chOff x="0" y="0"/>
            <a:chExt cx="4451798" cy="3302003"/>
          </a:xfrm>
        </p:grpSpPr>
        <p:sp>
          <p:nvSpPr>
            <p:cNvPr id="157" name="Shape 157"/>
            <p:cNvSpPr/>
            <p:nvPr/>
          </p:nvSpPr>
          <p:spPr>
            <a:xfrm>
              <a:off x="38100" y="38100"/>
              <a:ext cx="4375599" cy="3225804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 sz="2000"/>
              </a:pPr>
              <a:r>
                <a:t>"</a:t>
              </a:r>
              <a:r>
                <a:rPr i="1"/>
                <a:t>Fair proces</a:t>
              </a:r>
              <a:r>
                <a:t> er et konkret svar på hvordan ledere og medarbejdere samarbejder om at udvikle kerneydelsen og styrker organisationens sociale kapital. Læs den,- og fremfor alt - brug den."</a:t>
              </a:r>
            </a:p>
            <a:p>
              <a:pPr algn="l">
                <a:defRPr sz="2000"/>
              </a:pPr>
              <a:r>
                <a:rPr b="1">
                  <a:latin typeface="Helvetica"/>
                  <a:ea typeface="Helvetica"/>
                  <a:cs typeface="Helvetica"/>
                  <a:sym typeface="Helvetica"/>
                </a:rPr>
                <a:t>Tage Søndergård Kristensen.</a:t>
              </a:r>
              <a:r>
                <a:t> </a:t>
              </a:r>
              <a:r>
                <a:rPr i="1"/>
                <a:t>Tidligere arbejdsmiljø-professor og forfatter til hvidbogen om virksomhedens sociale kapital</a:t>
              </a:r>
              <a:r>
                <a:t>. </a:t>
              </a:r>
            </a:p>
          </p:txBody>
        </p:sp>
        <p:pic>
          <p:nvPicPr>
            <p:cNvPr id="156" name="Billede 155"/>
            <p:cNvPicPr>
              <a:picLocks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4451799" cy="3302004"/>
            </a:xfrm>
            <a:prstGeom prst="rect">
              <a:avLst/>
            </a:prstGeom>
            <a:effectLst/>
          </p:spPr>
        </p:pic>
      </p:grpSp>
      <p:sp>
        <p:nvSpPr>
          <p:cNvPr id="159" name="Shape 159"/>
          <p:cNvSpPr/>
          <p:nvPr/>
        </p:nvSpPr>
        <p:spPr>
          <a:xfrm>
            <a:off x="-11016" y="-20945"/>
            <a:ext cx="13026832" cy="1209887"/>
          </a:xfrm>
          <a:prstGeom prst="rect">
            <a:avLst/>
          </a:prstGeom>
          <a:blipFill>
            <a:blip r:embed="rId10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1900"/>
            </a:pPr>
            <a:r>
              <a:t>Prisvindende praktisk teori til samarbejde om hurtig udvikling løsninger på vigtige udfordringer</a:t>
            </a:r>
          </a:p>
          <a:p>
            <a:pPr>
              <a:defRPr sz="1900"/>
            </a:pPr>
            <a:r>
              <a:rPr u="sng">
                <a:hlinkClick r:id="rId11"/>
              </a:rPr>
              <a:t>www.fairproces.dk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783" fill="hold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43" fill="hold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43" fill="hold" tmFilter="0, 0; 0.125,0.2665; 0.25,0.4; 0.375,0.465; 0.5,0.5;  0.625,0.535; 0.75,0.6; 0.875,0.7335; 1,1">
                                          <p:stCondLst>
                                            <p:cond delay="1743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72" fill="hold" tmFilter="0, 0; 0.125,0.2665; 0.25,0.4; 0.375,0.465; 0.5,0.5;  0.625,0.535; 0.75,0.6; 0.875,0.7335; 1,1">
                                          <p:stCondLst>
                                            <p:cond delay="3476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31" fill="hold" tmFilter="0, 0; 0.125,0.2665; 0.25,0.4; 0.375,0.465; 0.5,0.5;  0.625,0.535; 0.75,0.6; 0.875,0.7335; 1,1">
                                          <p:stCondLst>
                                            <p:cond delay="4347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68" fill="hold">
                                          <p:stCondLst>
                                            <p:cond delay="1706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36" decel="50000" fill="hold">
                                          <p:stCondLst>
                                            <p:cond delay="1775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68" decel="50000" fill="hold">
                                          <p:stCondLst>
                                            <p:cond delay="3444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36" decel="50000" fill="hold">
                                          <p:stCondLst>
                                            <p:cond delay="3512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68" decel="50000" fill="hold">
                                          <p:stCondLst>
                                            <p:cond delay="431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36" decel="50000" fill="hold">
                                          <p:stCondLst>
                                            <p:cond delay="437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68" decel="50000" fill="hold">
                                          <p:stCondLst>
                                            <p:cond delay="4746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36" decel="50000" fill="hold">
                                          <p:stCondLst>
                                            <p:cond delay="4814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1" animBg="1" advAuto="0"/>
      <p:bldP spid="158" grpId="2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62" name="Shape 162"/>
          <p:cNvSpPr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65" name="Billede 164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Ramme og retning</a:t>
            </a:r>
          </a:p>
          <a:p>
            <a:pPr>
              <a:defRPr sz="2600"/>
            </a:pPr>
            <a:r>
              <a:t>Involvering</a:t>
            </a:r>
          </a:p>
          <a:p>
            <a:pPr>
              <a:defRPr sz="2600"/>
            </a:pPr>
            <a:r>
              <a:t>Forklaring</a:t>
            </a:r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77800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2" animBg="1" advAuto="0"/>
      <p:bldP spid="171" grpId="4" animBg="1" advAuto="0"/>
      <p:bldP spid="172" grpId="1" animBg="1" advAuto="0"/>
      <p:bldP spid="174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4953066"/>
            <a:ext cx="2958664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/>
            </a:pPr>
            <a:r>
              <a:t>Analyse af problemer/ønsket tilstand. Udvikling og afprøvning af løsninger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  <p:bldP spid="205" grpId="2" animBg="1" advAuto="0"/>
      <p:bldP spid="211" grpId="3" animBg="1" advAuto="0"/>
      <p:bldP spid="212" grpId="4" animBg="1" advAuto="0"/>
      <p:bldP spid="214" grpId="5" animBg="1" advAuto="0"/>
      <p:bldP spid="215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921958" y="2026354"/>
            <a:ext cx="6318996" cy="7967915"/>
            <a:chOff x="0" y="-1485118"/>
            <a:chExt cx="6370800" cy="8465945"/>
          </a:xfrm>
        </p:grpSpPr>
        <p:sp>
          <p:nvSpPr>
            <p:cNvPr id="218" name="Shape 218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/>
              </a:pPr>
              <a:r>
                <a:t>Retning:Hvad skal lade sig gøre, som ikke kan lade sig gøre nu? Hvorfor er det vigtigt?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Rammer: hvad ligger fast/er ikke til diskussion?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Involvering: Hvad kan/skal der involveres i?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r>
                <a:t>Tid: Hvad skal være sket hvornår?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</p:txBody>
        </p:sp>
        <p:pic>
          <p:nvPicPr>
            <p:cNvPr id="217" name="Billede 216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485118"/>
              <a:ext cx="6370800" cy="8465945"/>
            </a:xfrm>
            <a:prstGeom prst="rect">
              <a:avLst/>
            </a:prstGeom>
            <a:effectLst/>
          </p:spPr>
        </p:pic>
      </p:grpSp>
      <p:pic>
        <p:nvPicPr>
          <p:cNvPr id="224" name="Billede 223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221" name="Shape 221"/>
          <p:cNvSpPr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222" name="Shape 222"/>
          <p:cNvSpPr/>
          <p:nvPr/>
        </p:nvSpPr>
        <p:spPr>
          <a:xfrm>
            <a:off x="965130" y="642053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sp>
        <p:nvSpPr>
          <p:cNvPr id="223" name="Shape 2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Lederen alene  udtænker 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grpSp>
        <p:nvGrpSpPr>
          <p:cNvPr id="301" name="Group 301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300" name="Shape 300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/>
              </a:pPr>
              <a:r>
                <a:t>Retning:Hvad skal lade sig gøre, som ikke kan lade sig gøre nu?</a:t>
              </a:r>
            </a:p>
            <a:p>
              <a:pPr>
                <a:defRPr sz="2000"/>
              </a:pPr>
              <a:r>
                <a:t>Rammer: hvad ligger fast/er ikke til diskussion? Hvad kan der involveres i?</a:t>
              </a:r>
            </a:p>
            <a:p>
              <a:pPr>
                <a:defRPr sz="2000"/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299" name="Billede 298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304" name="Group 304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303" name="Shape 303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302" name="Billede 301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5" name="Shape 305"/>
          <p:cNvSpPr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Beslut &amp; forklar</a:t>
            </a:r>
          </a:p>
          <a:p>
            <a:pPr>
              <a:defRPr sz="4200"/>
            </a:pPr>
            <a:r>
              <a:t> </a:t>
            </a:r>
          </a:p>
        </p:txBody>
      </p:sp>
      <p:grpSp>
        <p:nvGrpSpPr>
          <p:cNvPr id="308" name="Group 308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307" name="Shape 307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306" name="Billede 305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9" name="Shape 309"/>
          <p:cNvSpPr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312" name="Group 312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311" name="Shape 311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310" name="Billede 309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313" name="Shape 313"/>
          <p:cNvSpPr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Gør til   </a:t>
            </a:r>
          </a:p>
          <a:p>
            <a:pPr>
              <a:defRPr sz="4200"/>
            </a:pPr>
            <a:r>
              <a:t> drift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0513553" y="2959813"/>
            <a:ext cx="2387307" cy="3833975"/>
            <a:chOff x="0" y="0"/>
            <a:chExt cx="2387305" cy="3833973"/>
          </a:xfrm>
        </p:grpSpPr>
        <p:sp>
          <p:nvSpPr>
            <p:cNvPr id="315" name="Shape 315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314" name="Billede 313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324" name="Billede 323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326" name="Billede 325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328" name="Billede 327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330" name="Billede 329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321" name="Shape 321"/>
          <p:cNvSpPr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322" name="Shape 322"/>
          <p:cNvSpPr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Strategisk procesdesign</a:t>
            </a:r>
          </a:p>
        </p:txBody>
      </p:sp>
      <p:sp>
        <p:nvSpPr>
          <p:cNvPr id="323" name="Shape 3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1" animBg="1" advAuto="0"/>
      <p:bldP spid="304" grpId="2" animBg="1" advAuto="0"/>
      <p:bldP spid="308" grpId="3" animBg="1" advAuto="0"/>
      <p:bldP spid="312" grpId="4" animBg="1" advAuto="0"/>
      <p:bldP spid="316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4985173" y="975359"/>
            <a:ext cx="2384214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7" name="Shape 237"/>
          <p:cNvSpPr/>
          <p:nvPr/>
        </p:nvSpPr>
        <p:spPr>
          <a:xfrm>
            <a:off x="9428480" y="3467946"/>
            <a:ext cx="2275841" cy="1408854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1950719" y="1842346"/>
            <a:ext cx="2059095" cy="1192108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7802880" y="1625599"/>
            <a:ext cx="2492588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758613" y="3576320"/>
            <a:ext cx="2275841" cy="151722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5201920" y="108373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Borger</a:t>
            </a:r>
          </a:p>
        </p:txBody>
      </p:sp>
      <p:sp>
        <p:nvSpPr>
          <p:cNvPr id="242" name="Shape 242"/>
          <p:cNvSpPr/>
          <p:nvPr/>
        </p:nvSpPr>
        <p:spPr>
          <a:xfrm>
            <a:off x="1795952" y="2064437"/>
            <a:ext cx="2219396" cy="76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Pårørende/</a:t>
            </a:r>
          </a:p>
          <a:p>
            <a: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netværk</a:t>
            </a:r>
          </a:p>
        </p:txBody>
      </p:sp>
      <p:sp>
        <p:nvSpPr>
          <p:cNvPr id="243" name="Shape 243"/>
          <p:cNvSpPr/>
          <p:nvPr/>
        </p:nvSpPr>
        <p:spPr>
          <a:xfrm>
            <a:off x="8128000" y="1842346"/>
            <a:ext cx="1842347" cy="389271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1</a:t>
            </a:r>
          </a:p>
        </p:txBody>
      </p:sp>
      <p:sp>
        <p:nvSpPr>
          <p:cNvPr id="244" name="Shape 244"/>
          <p:cNvSpPr/>
          <p:nvPr/>
        </p:nvSpPr>
        <p:spPr>
          <a:xfrm>
            <a:off x="9645226" y="3684693"/>
            <a:ext cx="1950721" cy="389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2</a:t>
            </a:r>
          </a:p>
        </p:txBody>
      </p:sp>
      <p:sp>
        <p:nvSpPr>
          <p:cNvPr id="245" name="Shape 245"/>
          <p:cNvSpPr/>
          <p:nvPr/>
        </p:nvSpPr>
        <p:spPr>
          <a:xfrm>
            <a:off x="1083733" y="3901440"/>
            <a:ext cx="1733974" cy="389270"/>
          </a:xfrm>
          <a:prstGeom prst="rect">
            <a:avLst/>
          </a:prstGeom>
          <a:solidFill>
            <a:srgbClr val="EEEC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7</a:t>
            </a:r>
          </a:p>
        </p:txBody>
      </p:sp>
      <p:sp>
        <p:nvSpPr>
          <p:cNvPr id="246" name="Shape 246"/>
          <p:cNvSpPr/>
          <p:nvPr/>
        </p:nvSpPr>
        <p:spPr>
          <a:xfrm>
            <a:off x="1083733" y="5527040"/>
            <a:ext cx="2600961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6</a:t>
            </a:r>
          </a:p>
        </p:txBody>
      </p:sp>
      <p:sp>
        <p:nvSpPr>
          <p:cNvPr id="247" name="Shape 247"/>
          <p:cNvSpPr/>
          <p:nvPr/>
        </p:nvSpPr>
        <p:spPr>
          <a:xfrm>
            <a:off x="8561493" y="5635413"/>
            <a:ext cx="2709335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algn="l" defTabSz="457200"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3251200" y="7477759"/>
            <a:ext cx="2384214" cy="1300481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5</a:t>
            </a:r>
          </a:p>
        </p:txBody>
      </p:sp>
      <p:sp>
        <p:nvSpPr>
          <p:cNvPr id="249" name="Shape 249"/>
          <p:cNvSpPr/>
          <p:nvPr/>
        </p:nvSpPr>
        <p:spPr>
          <a:xfrm>
            <a:off x="6285544" y="7526204"/>
            <a:ext cx="2709334" cy="1192107"/>
          </a:xfrm>
          <a:prstGeom prst="ellipse">
            <a:avLst/>
          </a:prstGeom>
          <a:solidFill>
            <a:srgbClr val="EEECE1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4</a:t>
            </a:r>
          </a:p>
        </p:txBody>
      </p:sp>
      <p:sp>
        <p:nvSpPr>
          <p:cNvPr id="250" name="Shape 250"/>
          <p:cNvSpPr/>
          <p:nvPr/>
        </p:nvSpPr>
        <p:spPr>
          <a:xfrm>
            <a:off x="8778240" y="6068906"/>
            <a:ext cx="2384214" cy="38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spcBef>
                <a:spcPts val="800"/>
              </a:spcBef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Fag-funktion 3</a:t>
            </a:r>
          </a:p>
        </p:txBody>
      </p:sp>
      <p:sp>
        <p:nvSpPr>
          <p:cNvPr id="251" name="Shape 251"/>
          <p:cNvSpPr/>
          <p:nvPr/>
        </p:nvSpPr>
        <p:spPr>
          <a:xfrm flipH="1">
            <a:off x="4768425" y="2167466"/>
            <a:ext cx="1300483" cy="531029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6068906" y="2167466"/>
            <a:ext cx="1408855" cy="541866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4768426" y="7477759"/>
            <a:ext cx="2709335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4" name="Shape 254"/>
          <p:cNvSpPr/>
          <p:nvPr/>
        </p:nvSpPr>
        <p:spPr>
          <a:xfrm flipH="1">
            <a:off x="4009813" y="2167466"/>
            <a:ext cx="205909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5" name="Shape 255"/>
          <p:cNvSpPr/>
          <p:nvPr/>
        </p:nvSpPr>
        <p:spPr>
          <a:xfrm>
            <a:off x="6068906" y="2167466"/>
            <a:ext cx="1733974" cy="3251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4009813" y="2492586"/>
            <a:ext cx="3793068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7" name="Shape 257"/>
          <p:cNvSpPr/>
          <p:nvPr/>
        </p:nvSpPr>
        <p:spPr>
          <a:xfrm flipH="1">
            <a:off x="3034453" y="2167466"/>
            <a:ext cx="3034454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3034453" y="4226559"/>
            <a:ext cx="6394027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6068906" y="2167466"/>
            <a:ext cx="3359575" cy="20590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0" name="Shape 260"/>
          <p:cNvSpPr/>
          <p:nvPr/>
        </p:nvSpPr>
        <p:spPr>
          <a:xfrm flipH="1">
            <a:off x="7477759" y="4226559"/>
            <a:ext cx="1950722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7802879" y="2492586"/>
            <a:ext cx="1625602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2" name="Shape 262"/>
          <p:cNvSpPr/>
          <p:nvPr/>
        </p:nvSpPr>
        <p:spPr>
          <a:xfrm flipH="1">
            <a:off x="3034453" y="2492586"/>
            <a:ext cx="975361" cy="17339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4009813" y="2492586"/>
            <a:ext cx="4551681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4" name="Shape 264"/>
          <p:cNvSpPr/>
          <p:nvPr/>
        </p:nvSpPr>
        <p:spPr>
          <a:xfrm flipH="1">
            <a:off x="3684693" y="2492586"/>
            <a:ext cx="325121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5" name="Shape 265"/>
          <p:cNvSpPr/>
          <p:nvPr/>
        </p:nvSpPr>
        <p:spPr>
          <a:xfrm flipH="1">
            <a:off x="3684692" y="2492586"/>
            <a:ext cx="4118189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3034453" y="4226560"/>
            <a:ext cx="650241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7" name="Shape 267"/>
          <p:cNvSpPr/>
          <p:nvPr/>
        </p:nvSpPr>
        <p:spPr>
          <a:xfrm>
            <a:off x="3034453" y="4226559"/>
            <a:ext cx="433493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8" name="Shape 268"/>
          <p:cNvSpPr/>
          <p:nvPr/>
        </p:nvSpPr>
        <p:spPr>
          <a:xfrm>
            <a:off x="3034453" y="4226559"/>
            <a:ext cx="1733974" cy="3251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9" name="Shape 269"/>
          <p:cNvSpPr/>
          <p:nvPr/>
        </p:nvSpPr>
        <p:spPr>
          <a:xfrm>
            <a:off x="7802879" y="2492586"/>
            <a:ext cx="758615" cy="36846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0" name="Shape 270"/>
          <p:cNvSpPr/>
          <p:nvPr/>
        </p:nvSpPr>
        <p:spPr>
          <a:xfrm flipH="1">
            <a:off x="8561493" y="4226560"/>
            <a:ext cx="866988" cy="19507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1" name="Shape 271"/>
          <p:cNvSpPr/>
          <p:nvPr/>
        </p:nvSpPr>
        <p:spPr>
          <a:xfrm>
            <a:off x="4009814" y="2492586"/>
            <a:ext cx="758613" cy="49851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2" name="Shape 272"/>
          <p:cNvSpPr/>
          <p:nvPr/>
        </p:nvSpPr>
        <p:spPr>
          <a:xfrm flipH="1">
            <a:off x="4768426" y="2492586"/>
            <a:ext cx="3034455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3" name="Shape 273"/>
          <p:cNvSpPr/>
          <p:nvPr/>
        </p:nvSpPr>
        <p:spPr>
          <a:xfrm>
            <a:off x="4009813" y="2492586"/>
            <a:ext cx="3467948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4" name="Shape 274"/>
          <p:cNvSpPr/>
          <p:nvPr/>
        </p:nvSpPr>
        <p:spPr>
          <a:xfrm flipH="1">
            <a:off x="7477761" y="2492586"/>
            <a:ext cx="325119" cy="498517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4009812" y="2492587"/>
            <a:ext cx="5418669" cy="173397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6" name="Shape 276"/>
          <p:cNvSpPr/>
          <p:nvPr/>
        </p:nvSpPr>
        <p:spPr>
          <a:xfrm flipH="1">
            <a:off x="3684693" y="2167466"/>
            <a:ext cx="2384214" cy="390144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6068154" y="2167809"/>
            <a:ext cx="2493339" cy="400947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8" name="Shape 278"/>
          <p:cNvSpPr/>
          <p:nvPr/>
        </p:nvSpPr>
        <p:spPr>
          <a:xfrm flipH="1">
            <a:off x="3034453" y="2492586"/>
            <a:ext cx="4768427" cy="17339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9" name="Shape 279"/>
          <p:cNvSpPr/>
          <p:nvPr/>
        </p:nvSpPr>
        <p:spPr>
          <a:xfrm flipH="1">
            <a:off x="3684693" y="4226560"/>
            <a:ext cx="5743787" cy="18423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0" name="Shape 280"/>
          <p:cNvSpPr/>
          <p:nvPr/>
        </p:nvSpPr>
        <p:spPr>
          <a:xfrm flipH="1">
            <a:off x="4768426" y="4226559"/>
            <a:ext cx="4660055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1" name="Shape 281"/>
          <p:cNvSpPr/>
          <p:nvPr/>
        </p:nvSpPr>
        <p:spPr>
          <a:xfrm>
            <a:off x="3034453" y="4226560"/>
            <a:ext cx="5527041" cy="195072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2" name="Shape 282"/>
          <p:cNvSpPr/>
          <p:nvPr/>
        </p:nvSpPr>
        <p:spPr>
          <a:xfrm>
            <a:off x="3684692" y="6068906"/>
            <a:ext cx="1083735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3" name="Shape 283"/>
          <p:cNvSpPr/>
          <p:nvPr/>
        </p:nvSpPr>
        <p:spPr>
          <a:xfrm>
            <a:off x="3684693" y="6068906"/>
            <a:ext cx="3684694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4" name="Shape 284"/>
          <p:cNvSpPr/>
          <p:nvPr/>
        </p:nvSpPr>
        <p:spPr>
          <a:xfrm flipV="1">
            <a:off x="7477760" y="6177279"/>
            <a:ext cx="1083734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5" name="Shape 285"/>
          <p:cNvSpPr/>
          <p:nvPr/>
        </p:nvSpPr>
        <p:spPr>
          <a:xfrm>
            <a:off x="3684693" y="6068906"/>
            <a:ext cx="4876801" cy="1083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6" name="Shape 286"/>
          <p:cNvSpPr/>
          <p:nvPr/>
        </p:nvSpPr>
        <p:spPr>
          <a:xfrm flipV="1">
            <a:off x="4768426" y="6177279"/>
            <a:ext cx="3793068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7" name="Shape 287"/>
          <p:cNvSpPr/>
          <p:nvPr/>
        </p:nvSpPr>
        <p:spPr>
          <a:xfrm>
            <a:off x="4771143" y="3859003"/>
            <a:ext cx="2601877" cy="1517228"/>
          </a:xfrm>
          <a:prstGeom prst="ellipse">
            <a:avLst/>
          </a:prstGeom>
          <a:solidFill>
            <a:srgbClr val="92D050"/>
          </a:solidFill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457200"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290" name="Group 290"/>
          <p:cNvGrpSpPr/>
          <p:nvPr/>
        </p:nvGrpSpPr>
        <p:grpSpPr>
          <a:xfrm>
            <a:off x="5039621" y="4158424"/>
            <a:ext cx="2064921" cy="1653420"/>
            <a:chOff x="0" y="0"/>
            <a:chExt cx="2064920" cy="1653419"/>
          </a:xfrm>
        </p:grpSpPr>
        <p:sp>
          <p:nvSpPr>
            <p:cNvPr id="288" name="Shape 288"/>
            <p:cNvSpPr/>
            <p:nvPr/>
          </p:nvSpPr>
          <p:spPr>
            <a:xfrm>
              <a:off x="0" y="0"/>
              <a:ext cx="2064921" cy="899545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457200">
                <a:defRPr sz="24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0" y="0"/>
              <a:ext cx="2064921" cy="1653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t">
              <a:noAutofit/>
            </a:bodyPr>
            <a:lstStyle>
              <a:lvl1pPr defTabSz="457200">
                <a:defRPr sz="20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Type af borgerforløb</a:t>
              </a:r>
            </a:p>
          </p:txBody>
        </p:sp>
      </p:grpSp>
      <p:sp>
        <p:nvSpPr>
          <p:cNvPr id="291" name="Shape 291"/>
          <p:cNvSpPr/>
          <p:nvPr/>
        </p:nvSpPr>
        <p:spPr>
          <a:xfrm>
            <a:off x="374790" y="8666667"/>
            <a:ext cx="3428367" cy="1054009"/>
          </a:xfrm>
          <a:prstGeom prst="roundRect">
            <a:avLst>
              <a:gd name="adj" fmla="val 18074"/>
            </a:avLst>
          </a:prstGeom>
          <a:gradFill>
            <a:gsLst>
              <a:gs pos="0">
                <a:srgbClr val="ABA44E"/>
              </a:gs>
              <a:gs pos="100000">
                <a:srgbClr val="EFE8AA"/>
              </a:gs>
            </a:gsLst>
            <a:lin ang="16200000"/>
          </a:gradFill>
          <a:ln w="12700">
            <a:solidFill>
              <a:srgbClr val="756C62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l" defTabSz="457200">
              <a:defRPr sz="2400">
                <a:uFill>
                  <a:solidFill>
                    <a:srgbClr val="FFFFFF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Faglige funktioner i forløbet</a:t>
            </a:r>
          </a:p>
        </p:txBody>
      </p:sp>
      <p:sp>
        <p:nvSpPr>
          <p:cNvPr id="292" name="Shape 292"/>
          <p:cNvSpPr/>
          <p:nvPr/>
        </p:nvSpPr>
        <p:spPr>
          <a:xfrm>
            <a:off x="-2172" y="-71544"/>
            <a:ext cx="13019599" cy="100387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1777899" y="192554"/>
            <a:ext cx="11724638" cy="475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l" defTabSz="457200"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Sammenhængende borgerforløb: En koordinationsudfordring</a:t>
            </a:r>
          </a:p>
        </p:txBody>
      </p:sp>
      <p:pic>
        <p:nvPicPr>
          <p:cNvPr id="294" name="RCRC_Logo_Web_Seal.jpg" descr="C:\Users\Jody Hoffer Gittell\Documents\My Dropbox\RCRC\Web\RCRC_Logo_Web_Seal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64338" y="8876954"/>
            <a:ext cx="6256303" cy="905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5134074" y="930701"/>
            <a:ext cx="3028157" cy="539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Det korte møde</a:t>
            </a:r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xmlns:p14="http://schemas.microsoft.com/office/powerpoint/2010/main"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IMG_027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1482" b="21482"/>
          <a:stretch>
            <a:fillRect/>
          </a:stretch>
        </p:blipFill>
        <p:spPr>
          <a:xfrm>
            <a:off x="5193441" y="5488516"/>
            <a:ext cx="2069799" cy="1552992"/>
          </a:xfrm>
          <a:prstGeom prst="rect">
            <a:avLst/>
          </a:prstGeom>
        </p:spPr>
      </p:pic>
      <p:sp>
        <p:nvSpPr>
          <p:cNvPr id="361" name="Shape 361"/>
          <p:cNvSpPr/>
          <p:nvPr/>
        </p:nvSpPr>
        <p:spPr>
          <a:xfrm>
            <a:off x="1364897" y="764116"/>
            <a:ext cx="10025237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Connect med mig på Linkedin eller </a:t>
            </a:r>
            <a:r>
              <a:rPr u="sng">
                <a:hlinkClick r:id="rId3"/>
              </a:rPr>
              <a:t>www.fairproces.dk</a:t>
            </a:r>
            <a:r>
              <a:t> </a:t>
            </a:r>
            <a:r>
              <a:rPr sz="3000"/>
              <a:t>(</a:t>
            </a:r>
            <a:r>
              <a:rPr sz="3000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</a:rPr>
              <a:t>mailliste</a:t>
            </a:r>
            <a:r>
              <a:t>) og få updates med artikler, slides og værktøjer</a:t>
            </a:r>
          </a:p>
        </p:txBody>
      </p:sp>
      <p:sp>
        <p:nvSpPr>
          <p:cNvPr id="362" name="Shape 362"/>
          <p:cNvSpPr/>
          <p:nvPr/>
        </p:nvSpPr>
        <p:spPr>
          <a:xfrm>
            <a:off x="3766347" y="7067089"/>
            <a:ext cx="492389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t>Bo Vestergaard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t>Konsulent.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t>Partner i Relational Coordination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t>Research Collaborative, Brandeis University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endParaRPr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>
                <a:hlinkClick r:id="rId4"/>
              </a:rPr>
              <a:t>fairproces.dk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t>www.agora.as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>
                <a:hlinkClick r:id="rId5"/>
              </a:rPr>
              <a:t>fairproces@fairproces.dk</a:t>
            </a:r>
            <a:r>
              <a:t> </a:t>
            </a:r>
          </a:p>
        </p:txBody>
      </p:sp>
      <p:sp>
        <p:nvSpPr>
          <p:cNvPr id="363" name="Shape 363"/>
          <p:cNvSpPr/>
          <p:nvPr/>
        </p:nvSpPr>
        <p:spPr>
          <a:xfrm>
            <a:off x="1489782" y="3672416"/>
            <a:ext cx="1002523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Ny bog på vej: </a:t>
            </a:r>
            <a:r>
              <a:rPr>
                <a:solidFill>
                  <a:schemeClr val="accent4"/>
                </a:solidFill>
              </a:rPr>
              <a:t>“Byg bro mellem siloerne”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1234</Words>
  <Application>Microsoft Macintosh PowerPoint</Application>
  <PresentationFormat>Brugerdefineret</PresentationFormat>
  <Paragraphs>158</Paragraphs>
  <Slides>10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1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3</cp:revision>
  <dcterms:modified xsi:type="dcterms:W3CDTF">2016-05-10T13:54:38Z</dcterms:modified>
</cp:coreProperties>
</file>